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1.xml" ContentType="application/vnd.openxmlformats-officedocument.drawingml.chart+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25"/>
  </p:notesMasterIdLst>
  <p:handoutMasterIdLst>
    <p:handoutMasterId r:id="rId26"/>
  </p:handoutMasterIdLst>
  <p:sldIdLst>
    <p:sldId id="256" r:id="rId2"/>
    <p:sldId id="257" r:id="rId3"/>
    <p:sldId id="258" r:id="rId4"/>
    <p:sldId id="259" r:id="rId5"/>
    <p:sldId id="275" r:id="rId6"/>
    <p:sldId id="262" r:id="rId7"/>
    <p:sldId id="260" r:id="rId8"/>
    <p:sldId id="261" r:id="rId9"/>
    <p:sldId id="263" r:id="rId10"/>
    <p:sldId id="267" r:id="rId11"/>
    <p:sldId id="264" r:id="rId12"/>
    <p:sldId id="277" r:id="rId13"/>
    <p:sldId id="279" r:id="rId14"/>
    <p:sldId id="266" r:id="rId15"/>
    <p:sldId id="269" r:id="rId16"/>
    <p:sldId id="268" r:id="rId17"/>
    <p:sldId id="276" r:id="rId18"/>
    <p:sldId id="271" r:id="rId19"/>
    <p:sldId id="272" r:id="rId20"/>
    <p:sldId id="273" r:id="rId21"/>
    <p:sldId id="274" r:id="rId22"/>
    <p:sldId id="281" r:id="rId23"/>
    <p:sldId id="278" r:id="rId24"/>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orisnik" initials="K" lastIdx="2" clrIdx="0"/>
  <p:cmAuthor id="1" name="Mirjana Knezevic" initials="MK" lastIdx="1" clrIdx="1">
    <p:extLst/>
  </p:cmAuthor>
  <p:cmAuthor id="2" name="Milena Radomirovic" initials="MR" lastIdx="23"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7" autoAdjust="0"/>
    <p:restoredTop sz="89250" autoAdjust="0"/>
  </p:normalViewPr>
  <p:slideViewPr>
    <p:cSldViewPr>
      <p:cViewPr>
        <p:scale>
          <a:sx n="82" d="100"/>
          <a:sy n="82" d="100"/>
        </p:scale>
        <p:origin x="-222" y="1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kecman\Desktop\Prilog%202%20-%20Pomocni%20dokument%20za%20tabele%20i%20grafike%202019.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sr-Latn-R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sr-Latn-RS" sz="1400" b="0" i="0" u="none" strike="noStrike" kern="1200" spc="0" baseline="0">
                <a:solidFill>
                  <a:schemeClr val="tx1">
                    <a:lumMod val="65000"/>
                    <a:lumOff val="35000"/>
                  </a:schemeClr>
                </a:solidFill>
                <a:latin typeface="+mn-lt"/>
                <a:ea typeface="+mn-ea"/>
                <a:cs typeface="+mn-cs"/>
              </a:defRPr>
            </a:pPr>
            <a:r>
              <a:rPr lang="sr-Cyrl-RS" b="1"/>
              <a:t>Структура прихода и примања</a:t>
            </a:r>
            <a:endParaRPr lang="en-US" b="1"/>
          </a:p>
        </c:rich>
      </c:tx>
      <c:layout/>
      <c:overlay val="0"/>
      <c:spPr>
        <a:noFill/>
        <a:ln>
          <a:noFill/>
        </a:ln>
        <a:effectLst/>
      </c:spPr>
    </c:title>
    <c:autoTitleDeleted val="0"/>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1452863076244924"/>
          <c:y val="0.33374488188976448"/>
          <c:w val="0.62846713498254947"/>
          <c:h val="0.55553768720086449"/>
        </c:manualLayout>
      </c:layout>
      <c:pie3DChart>
        <c:varyColors val="1"/>
        <c:ser>
          <c:idx val="0"/>
          <c:order val="0"/>
          <c:explosion val="13"/>
          <c:dPt>
            <c:idx val="0"/>
            <c:bubble3D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0E86-4DB2-BB9D-FEC6D903DEFD}"/>
              </c:ext>
            </c:extLst>
          </c:dPt>
          <c:dPt>
            <c:idx val="1"/>
            <c:bubble3D val="0"/>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2-0E86-4DB2-BB9D-FEC6D903DEFD}"/>
              </c:ext>
            </c:extLst>
          </c:dPt>
          <c:dPt>
            <c:idx val="2"/>
            <c:bubble3D val="0"/>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0E86-4DB2-BB9D-FEC6D903DEFD}"/>
              </c:ext>
            </c:extLst>
          </c:dPt>
          <c:dPt>
            <c:idx val="3"/>
            <c:bubble3D val="0"/>
            <c:spPr>
              <a:solidFill>
                <a:schemeClr val="accent4"/>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4-0E86-4DB2-BB9D-FEC6D903DEFD}"/>
              </c:ext>
            </c:extLst>
          </c:dPt>
          <c:dPt>
            <c:idx val="4"/>
            <c:bubble3D val="0"/>
            <c:spPr>
              <a:solidFill>
                <a:schemeClr val="accent5"/>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6-0E86-4DB2-BB9D-FEC6D903DEFD}"/>
              </c:ext>
            </c:extLst>
          </c:dPt>
          <c:dPt>
            <c:idx val="5"/>
            <c:bubble3D val="0"/>
            <c:spPr>
              <a:solidFill>
                <a:schemeClr val="accent6"/>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0E86-4DB2-BB9D-FEC6D903DEFD}"/>
              </c:ext>
            </c:extLst>
          </c:dPt>
          <c:dLbls>
            <c:dLbl>
              <c:idx val="0"/>
              <c:layout>
                <c:manualLayout>
                  <c:x val="4.2935426600180411E-3"/>
                  <c:y val="-2.7461355565848413E-2"/>
                </c:manualLayout>
              </c:layout>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7-0E86-4DB2-BB9D-FEC6D903DEFD}"/>
                </c:ext>
                <c:ext xmlns:c15="http://schemas.microsoft.com/office/drawing/2012/chart" uri="{CE6537A1-D6FC-4f65-9D91-7224C49458BB}">
                  <c15:layout/>
                </c:ext>
              </c:extLst>
            </c:dLbl>
            <c:dLbl>
              <c:idx val="2"/>
              <c:layout>
                <c:manualLayout>
                  <c:x val="4.2949015040300277E-2"/>
                  <c:y val="-1.4606515362050345E-2"/>
                </c:manualLayout>
              </c:layout>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3-0E86-4DB2-BB9D-FEC6D903DEFD}"/>
                </c:ext>
                <c:ext xmlns:c15="http://schemas.microsoft.com/office/drawing/2012/chart" uri="{CE6537A1-D6FC-4f65-9D91-7224C49458BB}">
                  <c15:layout/>
                </c:ext>
              </c:extLst>
            </c:dLbl>
            <c:dLbl>
              <c:idx val="4"/>
              <c:layout>
                <c:manualLayout>
                  <c:x val="-0.18654776781561791"/>
                  <c:y val="1.303270032422418E-2"/>
                </c:manualLayout>
              </c:layout>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6-0E86-4DB2-BB9D-FEC6D903DEFD}"/>
                </c:ext>
                <c:ext xmlns:c15="http://schemas.microsoft.com/office/drawing/2012/chart" uri="{CE6537A1-D6FC-4f65-9D91-7224C49458BB}">
                  <c15:layout/>
                </c:ext>
              </c:extLst>
            </c:dLbl>
            <c:dLbl>
              <c:idx val="5"/>
              <c:layout>
                <c:manualLayout>
                  <c:x val="3.9034411915767828E-2"/>
                  <c:y val="-4.0784313725490184E-2"/>
                </c:manualLayout>
              </c:layout>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5-0E86-4DB2-BB9D-FEC6D903DEFD}"/>
                </c:ext>
                <c:ext xmlns:c15="http://schemas.microsoft.com/office/drawing/2012/chart" uri="{CE6537A1-D6FC-4f65-9D91-7224C49458BB}">
                  <c15:layout/>
                </c:ext>
              </c:extLst>
            </c:dLbl>
            <c:spPr>
              <a:solidFill>
                <a:sysClr val="window" lastClr="FFFFFF"/>
              </a:solidFill>
              <a:ln w="12700">
                <a:solidFill>
                  <a:sysClr val="windowText" lastClr="000000">
                    <a:lumMod val="50000"/>
                    <a:lumOff val="50000"/>
                  </a:sysClr>
                </a:solidFill>
              </a:ln>
              <a:effectLst/>
            </c:spPr>
            <c:txPr>
              <a:bodyPr rot="0" spcFirstLastPara="1" vertOverflow="clip" horzOverflow="clip" vert="horz" wrap="square" lIns="38100" tIns="19050" rIns="38100" bIns="19050" anchor="ctr" anchorCtr="1">
                <a:spAutoFit/>
              </a:bodyPr>
              <a:lstStyle/>
              <a:p>
                <a:pPr>
                  <a:defRPr lang="sr-Latn-RS" sz="1200" b="1" i="0" u="none" strike="noStrike" kern="1200" baseline="0">
                    <a:solidFill>
                      <a:schemeClr val="dk1">
                        <a:lumMod val="65000"/>
                        <a:lumOff val="35000"/>
                      </a:schemeClr>
                    </a:solidFill>
                    <a:latin typeface="+mn-lt"/>
                    <a:ea typeface="+mn-ea"/>
                    <a:cs typeface="+mn-cs"/>
                  </a:defRPr>
                </a:pPr>
                <a:endParaRPr lang="sr-Latn-RS"/>
              </a:p>
            </c:txPr>
            <c:dLblPos val="bestFit"/>
            <c:showLegendKey val="0"/>
            <c:showVal val="0"/>
            <c:showCatName val="1"/>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c15:spPr>
                <c15:layout/>
              </c:ext>
            </c:extLst>
          </c:dLbls>
          <c:cat>
            <c:strRef>
              <c:f>'Prihodi i primanja'!$C$6:$C$11</c:f>
              <c:strCache>
                <c:ptCount val="6"/>
                <c:pt idx="0">
                  <c:v>Порески приходи</c:v>
                </c:pt>
                <c:pt idx="1">
                  <c:v>трансфери</c:v>
                </c:pt>
                <c:pt idx="2">
                  <c:v>други приходи</c:v>
                </c:pt>
                <c:pt idx="3">
                  <c:v>примања од продаје нефинансијске имовине</c:v>
                </c:pt>
                <c:pt idx="4">
                  <c:v>примања од продаје финансијске имовине</c:v>
                </c:pt>
                <c:pt idx="5">
                  <c:v>пренета средства ихз претходне године</c:v>
                </c:pt>
              </c:strCache>
            </c:strRef>
          </c:cat>
          <c:val>
            <c:numRef>
              <c:f>'Prihodi i primanja'!$D$6:$D$11</c:f>
              <c:numCache>
                <c:formatCode>#,##0</c:formatCode>
                <c:ptCount val="6"/>
                <c:pt idx="0">
                  <c:v>1437800</c:v>
                </c:pt>
                <c:pt idx="1">
                  <c:v>166890</c:v>
                </c:pt>
                <c:pt idx="2">
                  <c:v>259855</c:v>
                </c:pt>
                <c:pt idx="3">
                  <c:v>30050</c:v>
                </c:pt>
                <c:pt idx="4">
                  <c:v>20000</c:v>
                </c:pt>
                <c:pt idx="5">
                  <c:v>200905</c:v>
                </c:pt>
              </c:numCache>
            </c:numRef>
          </c:val>
          <c:extLst xmlns:c16r2="http://schemas.microsoft.com/office/drawing/2015/06/chart">
            <c:ext xmlns:c16="http://schemas.microsoft.com/office/drawing/2014/chart" uri="{C3380CC4-5D6E-409C-BE32-E72D297353CC}">
              <c16:uniqueId val="{00000000-0E86-4DB2-BB9D-FEC6D903DEFD}"/>
            </c:ext>
          </c:extLst>
        </c:ser>
        <c:dLbls>
          <c:showLegendKey val="0"/>
          <c:showVal val="0"/>
          <c:showCatName val="0"/>
          <c:showSerName val="0"/>
          <c:showPercent val="0"/>
          <c:showBubbleSize val="0"/>
          <c:showLeaderLines val="0"/>
        </c:dLbls>
      </c:pie3DChart>
      <c:spPr>
        <a:noFill/>
        <a:ln>
          <a:noFill/>
        </a:ln>
        <a:effectLst/>
      </c:spPr>
    </c:plotArea>
    <c:plotVisOnly val="1"/>
    <c:dispBlanksAs val="zero"/>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tx1">
          <a:lumMod val="15000"/>
          <a:lumOff val="85000"/>
        </a:schemeClr>
      </a:solidFill>
      <a:round/>
    </a:ln>
    <a:effectLst/>
  </c:spPr>
  <c:txPr>
    <a:bodyPr/>
    <a:lstStyle/>
    <a:p>
      <a:pPr>
        <a:defRPr/>
      </a:pPr>
      <a:endParaRPr lang="sr-Latn-R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sr-Latn-R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sr-Latn-RS" sz="1400" b="0" i="0" u="none" strike="noStrike" kern="1200" spc="0" baseline="0">
                <a:solidFill>
                  <a:schemeClr val="tx1">
                    <a:lumMod val="65000"/>
                    <a:lumOff val="35000"/>
                  </a:schemeClr>
                </a:solidFill>
                <a:latin typeface="+mn-lt"/>
                <a:ea typeface="+mn-ea"/>
                <a:cs typeface="+mn-cs"/>
              </a:defRPr>
            </a:pPr>
            <a:r>
              <a:rPr lang="sr-Cyrl-RS" b="1"/>
              <a:t>Структура расхода и издатака</a:t>
            </a:r>
            <a:endParaRPr lang="en-US" b="1"/>
          </a:p>
        </c:rich>
      </c:tx>
      <c:layout/>
      <c:overlay val="0"/>
      <c:spPr>
        <a:noFill/>
        <a:ln>
          <a:noFill/>
        </a:ln>
        <a:effectLst/>
      </c:spPr>
    </c:title>
    <c:autoTitleDeleted val="0"/>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3712750081894612"/>
          <c:y val="0.31178409757603831"/>
          <c:w val="0.53601721202415242"/>
          <c:h val="0.47396905974988451"/>
        </c:manualLayout>
      </c:layout>
      <c:pie3DChart>
        <c:varyColors val="1"/>
        <c:ser>
          <c:idx val="0"/>
          <c:order val="0"/>
          <c:explosion val="15"/>
          <c:dPt>
            <c:idx val="0"/>
            <c:bubble3D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9187-400C-AE0C-D299E08B2FF7}"/>
              </c:ext>
            </c:extLst>
          </c:dPt>
          <c:dPt>
            <c:idx val="1"/>
            <c:bubble3D val="0"/>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9187-400C-AE0C-D299E08B2FF7}"/>
              </c:ext>
            </c:extLst>
          </c:dPt>
          <c:dPt>
            <c:idx val="2"/>
            <c:bubble3D val="0"/>
            <c:explosion val="30"/>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9187-400C-AE0C-D299E08B2FF7}"/>
              </c:ext>
            </c:extLst>
          </c:dPt>
          <c:dPt>
            <c:idx val="3"/>
            <c:bubble3D val="0"/>
            <c:spPr>
              <a:solidFill>
                <a:schemeClr val="accent4"/>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9187-400C-AE0C-D299E08B2FF7}"/>
              </c:ext>
            </c:extLst>
          </c:dPt>
          <c:dPt>
            <c:idx val="4"/>
            <c:bubble3D val="0"/>
            <c:spPr>
              <a:solidFill>
                <a:schemeClr val="accent5"/>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9-9187-400C-AE0C-D299E08B2FF7}"/>
              </c:ext>
            </c:extLst>
          </c:dPt>
          <c:dPt>
            <c:idx val="5"/>
            <c:bubble3D val="0"/>
            <c:spPr>
              <a:solidFill>
                <a:schemeClr val="accent6"/>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B-9187-400C-AE0C-D299E08B2FF7}"/>
              </c:ext>
            </c:extLst>
          </c:dPt>
          <c:dPt>
            <c:idx val="6"/>
            <c:bubble3D val="0"/>
            <c:spPr>
              <a:solidFill>
                <a:schemeClr val="accent1">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D-9187-400C-AE0C-D299E08B2FF7}"/>
              </c:ext>
            </c:extLst>
          </c:dPt>
          <c:dPt>
            <c:idx val="7"/>
            <c:bubble3D val="0"/>
            <c:spPr>
              <a:solidFill>
                <a:schemeClr val="accent2">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E-9187-400C-AE0C-D299E08B2FF7}"/>
              </c:ext>
            </c:extLst>
          </c:dPt>
          <c:dLbls>
            <c:dLbl>
              <c:idx val="0"/>
              <c:layout>
                <c:manualLayout>
                  <c:x val="0.10888546481766814"/>
                  <c:y val="-8.470588235294127E-2"/>
                </c:manualLayout>
              </c:layout>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1-9187-400C-AE0C-D299E08B2FF7}"/>
                </c:ext>
                <c:ext xmlns:c15="http://schemas.microsoft.com/office/drawing/2012/chart" uri="{CE6537A1-D6FC-4f65-9D91-7224C49458BB}">
                  <c15:layout/>
                </c:ext>
              </c:extLst>
            </c:dLbl>
            <c:dLbl>
              <c:idx val="1"/>
              <c:layout>
                <c:manualLayout>
                  <c:x val="3.6979969183359065E-2"/>
                  <c:y val="0.13803921568627464"/>
                </c:manualLayout>
              </c:layout>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3-9187-400C-AE0C-D299E08B2FF7}"/>
                </c:ext>
                <c:ext xmlns:c15="http://schemas.microsoft.com/office/drawing/2012/chart" uri="{CE6537A1-D6FC-4f65-9D91-7224C49458BB}">
                  <c15:layout/>
                </c:ext>
              </c:extLst>
            </c:dLbl>
            <c:dLbl>
              <c:idx val="2"/>
              <c:layout>
                <c:manualLayout>
                  <c:x val="-8.4232152028762206E-2"/>
                  <c:y val="2.5098039215686273E-2"/>
                </c:manualLayout>
              </c:layout>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5-9187-400C-AE0C-D299E08B2FF7}"/>
                </c:ext>
                <c:ext xmlns:c15="http://schemas.microsoft.com/office/drawing/2012/chart" uri="{CE6537A1-D6FC-4f65-9D91-7224C49458BB}">
                  <c15:layout/>
                </c:ext>
              </c:extLst>
            </c:dLbl>
            <c:dLbl>
              <c:idx val="3"/>
              <c:layout>
                <c:manualLayout>
                  <c:x val="-8.6286594761171009E-2"/>
                  <c:y val="3.7647058823529471E-2"/>
                </c:manualLayout>
              </c:layout>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7-9187-400C-AE0C-D299E08B2FF7}"/>
                </c:ext>
                <c:ext xmlns:c15="http://schemas.microsoft.com/office/drawing/2012/chart" uri="{CE6537A1-D6FC-4f65-9D91-7224C49458BB}">
                  <c15:layout/>
                </c:ext>
              </c:extLst>
            </c:dLbl>
            <c:dLbl>
              <c:idx val="4"/>
              <c:layout>
                <c:manualLayout>
                  <c:x val="-4.3143297380585505E-2"/>
                  <c:y val="-3.7647058823529471E-2"/>
                </c:manualLayout>
              </c:layout>
              <c:tx>
                <c:rich>
                  <a:bodyPr/>
                  <a:lstStyle/>
                  <a:p>
                    <a:r>
                      <a:rPr lang="sr-Cyrl-RS"/>
                      <a:t>социјална </a:t>
                    </a:r>
                    <a:r>
                      <a:rPr lang="sr-Cyrl-RS" dirty="0" smtClean="0"/>
                      <a:t>заштита</a:t>
                    </a:r>
                    <a:r>
                      <a:rPr lang="sr-Cyrl-RS"/>
                      <a:t>
3%</a:t>
                    </a:r>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9-9187-400C-AE0C-D299E08B2FF7}"/>
                </c:ext>
                <c:ext xmlns:c15="http://schemas.microsoft.com/office/drawing/2012/chart" uri="{CE6537A1-D6FC-4f65-9D91-7224C49458BB}">
                  <c15:layout/>
                </c:ext>
              </c:extLst>
            </c:dLbl>
            <c:dLbl>
              <c:idx val="5"/>
              <c:layout>
                <c:manualLayout>
                  <c:x val="-7.3959938366718034E-2"/>
                  <c:y val="-0.12862745098039224"/>
                </c:manualLayout>
              </c:layout>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B-9187-400C-AE0C-D299E08B2FF7}"/>
                </c:ext>
                <c:ext xmlns:c15="http://schemas.microsoft.com/office/drawing/2012/chart" uri="{CE6537A1-D6FC-4f65-9D91-7224C49458BB}">
                  <c15:layout/>
                </c:ext>
              </c:extLst>
            </c:dLbl>
            <c:dLbl>
              <c:idx val="6"/>
              <c:layout>
                <c:manualLayout>
                  <c:x val="-6.1633281972265034E-3"/>
                  <c:y val="-0.12862745098039224"/>
                </c:manualLayout>
              </c:layout>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D-9187-400C-AE0C-D299E08B2FF7}"/>
                </c:ext>
                <c:ext xmlns:c15="http://schemas.microsoft.com/office/drawing/2012/chart" uri="{CE6537A1-D6FC-4f65-9D91-7224C49458BB}">
                  <c15:layout/>
                </c:ext>
              </c:extLst>
            </c:dLbl>
            <c:dLbl>
              <c:idx val="7"/>
              <c:layout>
                <c:manualLayout>
                  <c:x val="7.6014381099126935E-2"/>
                  <c:y val="-0.10980392156862755"/>
                </c:manualLayout>
              </c:layout>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E-9187-400C-AE0C-D299E08B2FF7}"/>
                </c:ext>
                <c:ext xmlns:c15="http://schemas.microsoft.com/office/drawing/2012/chart" uri="{CE6537A1-D6FC-4f65-9D91-7224C49458BB}">
                  <c15:layout/>
                </c:ext>
              </c:extLst>
            </c:dLbl>
            <c:spPr>
              <a:solidFill>
                <a:sysClr val="window" lastClr="FFFFFF"/>
              </a:solidFill>
              <a:ln w="12700">
                <a:solidFill>
                  <a:sysClr val="windowText" lastClr="000000">
                    <a:lumMod val="65000"/>
                    <a:lumOff val="35000"/>
                  </a:sysClr>
                </a:solidFill>
              </a:ln>
              <a:effectLst/>
            </c:spPr>
            <c:txPr>
              <a:bodyPr rot="0" spcFirstLastPara="1" vertOverflow="clip" horzOverflow="clip" vert="horz" wrap="square" lIns="38100" tIns="19050" rIns="38100" bIns="19050" anchor="ctr" anchorCtr="1">
                <a:spAutoFit/>
              </a:bodyPr>
              <a:lstStyle/>
              <a:p>
                <a:pPr>
                  <a:defRPr lang="sr-Latn-RS" sz="1200" b="1" i="0" u="none" strike="noStrike" kern="1200" baseline="0">
                    <a:solidFill>
                      <a:schemeClr val="dk1">
                        <a:lumMod val="65000"/>
                        <a:lumOff val="35000"/>
                      </a:schemeClr>
                    </a:solidFill>
                    <a:latin typeface="+mn-lt"/>
                    <a:ea typeface="+mn-ea"/>
                    <a:cs typeface="+mn-cs"/>
                  </a:defRPr>
                </a:pPr>
                <a:endParaRPr lang="sr-Latn-RS"/>
              </a:p>
            </c:txPr>
            <c:dLblPos val="outEnd"/>
            <c:showLegendKey val="0"/>
            <c:showVal val="0"/>
            <c:showCatName val="1"/>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c15:spPr>
              </c:ext>
            </c:extLst>
          </c:dLbls>
          <c:cat>
            <c:strRef>
              <c:f>'Rashodi i izdaci'!$C$6:$C$13</c:f>
              <c:strCache>
                <c:ptCount val="8"/>
                <c:pt idx="0">
                  <c:v>расходи за запослене</c:v>
                </c:pt>
                <c:pt idx="1">
                  <c:v>коришћење услуга и роба</c:v>
                </c:pt>
                <c:pt idx="2">
                  <c:v>субвенције</c:v>
                </c:pt>
                <c:pt idx="3">
                  <c:v>дотације и трансфери</c:v>
                </c:pt>
                <c:pt idx="4">
                  <c:v>социјална помоћ</c:v>
                </c:pt>
                <c:pt idx="5">
                  <c:v>остали расходи</c:v>
                </c:pt>
                <c:pt idx="6">
                  <c:v>капитални издаци</c:v>
                </c:pt>
                <c:pt idx="7">
                  <c:v>средства резерве </c:v>
                </c:pt>
              </c:strCache>
            </c:strRef>
          </c:cat>
          <c:val>
            <c:numRef>
              <c:f>'Rashodi i izdaci'!$D$6:$D$13</c:f>
              <c:numCache>
                <c:formatCode>#,##0</c:formatCode>
                <c:ptCount val="8"/>
                <c:pt idx="0">
                  <c:v>408124</c:v>
                </c:pt>
                <c:pt idx="1">
                  <c:v>759709</c:v>
                </c:pt>
                <c:pt idx="2">
                  <c:v>8000</c:v>
                </c:pt>
                <c:pt idx="3">
                  <c:v>289464</c:v>
                </c:pt>
                <c:pt idx="4">
                  <c:v>62415</c:v>
                </c:pt>
                <c:pt idx="5">
                  <c:v>325166</c:v>
                </c:pt>
                <c:pt idx="6">
                  <c:v>244023</c:v>
                </c:pt>
                <c:pt idx="7">
                  <c:v>18100</c:v>
                </c:pt>
              </c:numCache>
            </c:numRef>
          </c:val>
          <c:extLst xmlns:c16r2="http://schemas.microsoft.com/office/drawing/2015/06/chart">
            <c:ext xmlns:c16="http://schemas.microsoft.com/office/drawing/2014/chart" uri="{C3380CC4-5D6E-409C-BE32-E72D297353CC}">
              <c16:uniqueId val="{0000000C-9187-400C-AE0C-D299E08B2FF7}"/>
            </c:ext>
          </c:extLst>
        </c:ser>
        <c:dLbls>
          <c:showLegendKey val="0"/>
          <c:showVal val="0"/>
          <c:showCatName val="0"/>
          <c:showSerName val="0"/>
          <c:showPercent val="0"/>
          <c:showBubbleSize val="0"/>
          <c:showLeaderLines val="0"/>
        </c:dLbls>
      </c:pie3DChart>
      <c:spPr>
        <a:noFill/>
        <a:ln>
          <a:noFill/>
        </a:ln>
        <a:effectLst/>
      </c:spPr>
    </c:plotArea>
    <c:plotVisOnly val="1"/>
    <c:dispBlanksAs val="zero"/>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tx1">
          <a:lumMod val="15000"/>
          <a:lumOff val="85000"/>
        </a:schemeClr>
      </a:solidFill>
      <a:round/>
    </a:ln>
    <a:effectLst/>
  </c:spPr>
  <c:txPr>
    <a:bodyPr/>
    <a:lstStyle/>
    <a:p>
      <a:pPr>
        <a:defRPr/>
      </a:pPr>
      <a:endParaRPr lang="sr-Latn-R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sr-Latn-R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31607629427792966"/>
          <c:y val="0.37589947089947151"/>
          <c:w val="0.40236148955495055"/>
          <c:h val="0.36484126984127013"/>
        </c:manualLayout>
      </c:layout>
      <c:pie3DChart>
        <c:varyColors val="1"/>
        <c:ser>
          <c:idx val="0"/>
          <c:order val="0"/>
          <c:explosion val="9"/>
          <c:dPt>
            <c:idx val="0"/>
            <c:bubble3D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5984-4F2A-A42B-3DE2BD54C65C}"/>
              </c:ext>
            </c:extLst>
          </c:dPt>
          <c:dPt>
            <c:idx val="1"/>
            <c:bubble3D val="0"/>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5984-4F2A-A42B-3DE2BD54C65C}"/>
              </c:ext>
            </c:extLst>
          </c:dPt>
          <c:dPt>
            <c:idx val="2"/>
            <c:bubble3D val="0"/>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5984-4F2A-A42B-3DE2BD54C65C}"/>
              </c:ext>
            </c:extLst>
          </c:dPt>
          <c:dPt>
            <c:idx val="3"/>
            <c:bubble3D val="0"/>
            <c:spPr>
              <a:solidFill>
                <a:schemeClr val="accent4"/>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5984-4F2A-A42B-3DE2BD54C65C}"/>
              </c:ext>
            </c:extLst>
          </c:dPt>
          <c:dPt>
            <c:idx val="4"/>
            <c:bubble3D val="0"/>
            <c:spPr>
              <a:solidFill>
                <a:schemeClr val="accent5"/>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9-5984-4F2A-A42B-3DE2BD54C65C}"/>
              </c:ext>
            </c:extLst>
          </c:dPt>
          <c:dPt>
            <c:idx val="5"/>
            <c:bubble3D val="0"/>
            <c:spPr>
              <a:solidFill>
                <a:schemeClr val="accent6"/>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B-5984-4F2A-A42B-3DE2BD54C65C}"/>
              </c:ext>
            </c:extLst>
          </c:dPt>
          <c:dPt>
            <c:idx val="6"/>
            <c:bubble3D val="0"/>
            <c:spPr>
              <a:solidFill>
                <a:schemeClr val="accent1">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D-5984-4F2A-A42B-3DE2BD54C65C}"/>
              </c:ext>
            </c:extLst>
          </c:dPt>
          <c:dPt>
            <c:idx val="7"/>
            <c:bubble3D val="0"/>
            <c:spPr>
              <a:solidFill>
                <a:schemeClr val="accent2">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F-5984-4F2A-A42B-3DE2BD54C65C}"/>
              </c:ext>
            </c:extLst>
          </c:dPt>
          <c:dPt>
            <c:idx val="8"/>
            <c:bubble3D val="0"/>
            <c:spPr>
              <a:solidFill>
                <a:schemeClr val="accent3">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B-5984-4F2A-A42B-3DE2BD54C65C}"/>
              </c:ext>
            </c:extLst>
          </c:dPt>
          <c:dPt>
            <c:idx val="9"/>
            <c:bubble3D val="0"/>
            <c:spPr>
              <a:solidFill>
                <a:schemeClr val="accent4">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A-5984-4F2A-A42B-3DE2BD54C65C}"/>
              </c:ext>
            </c:extLst>
          </c:dPt>
          <c:dPt>
            <c:idx val="10"/>
            <c:bubble3D val="0"/>
            <c:spPr>
              <a:solidFill>
                <a:schemeClr val="accent5">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2-5984-4F2A-A42B-3DE2BD54C65C}"/>
              </c:ext>
            </c:extLst>
          </c:dPt>
          <c:dPt>
            <c:idx val="11"/>
            <c:bubble3D val="0"/>
            <c:spPr>
              <a:solidFill>
                <a:schemeClr val="accent6">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9-5984-4F2A-A42B-3DE2BD54C65C}"/>
              </c:ext>
            </c:extLst>
          </c:dPt>
          <c:dPt>
            <c:idx val="12"/>
            <c:bubble3D val="0"/>
            <c:spPr>
              <a:solidFill>
                <a:schemeClr val="accent1">
                  <a:lumMod val="80000"/>
                  <a:lumOff val="2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8-5984-4F2A-A42B-3DE2BD54C65C}"/>
              </c:ext>
            </c:extLst>
          </c:dPt>
          <c:dPt>
            <c:idx val="13"/>
            <c:bubble3D val="0"/>
            <c:spPr>
              <a:solidFill>
                <a:schemeClr val="accent2">
                  <a:lumMod val="80000"/>
                  <a:lumOff val="2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7-5984-4F2A-A42B-3DE2BD54C65C}"/>
              </c:ext>
            </c:extLst>
          </c:dPt>
          <c:dPt>
            <c:idx val="14"/>
            <c:bubble3D val="0"/>
            <c:spPr>
              <a:solidFill>
                <a:schemeClr val="accent3">
                  <a:lumMod val="80000"/>
                  <a:lumOff val="2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6-5984-4F2A-A42B-3DE2BD54C65C}"/>
              </c:ext>
            </c:extLst>
          </c:dPt>
          <c:dPt>
            <c:idx val="15"/>
            <c:bubble3D val="0"/>
            <c:spPr>
              <a:solidFill>
                <a:schemeClr val="accent4">
                  <a:lumMod val="80000"/>
                  <a:lumOff val="2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5-5984-4F2A-A42B-3DE2BD54C65C}"/>
              </c:ext>
            </c:extLst>
          </c:dPt>
          <c:dPt>
            <c:idx val="16"/>
            <c:bubble3D val="0"/>
            <c:spPr>
              <a:solidFill>
                <a:schemeClr val="accent5">
                  <a:lumMod val="80000"/>
                  <a:lumOff val="2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4-5984-4F2A-A42B-3DE2BD54C65C}"/>
              </c:ext>
            </c:extLst>
          </c:dPt>
          <c:dLbls>
            <c:dLbl>
              <c:idx val="0"/>
              <c:layout>
                <c:manualLayout>
                  <c:x val="-0.23893766982576337"/>
                  <c:y val="-0.15973661642919473"/>
                </c:manualLayout>
              </c:layout>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1-5984-4F2A-A42B-3DE2BD54C65C}"/>
                </c:ext>
                <c:ext xmlns:c15="http://schemas.microsoft.com/office/drawing/2012/chart" uri="{CE6537A1-D6FC-4f65-9D91-7224C49458BB}">
                  <c15:layout/>
                </c:ext>
              </c:extLst>
            </c:dLbl>
            <c:dLbl>
              <c:idx val="1"/>
              <c:layout>
                <c:manualLayout>
                  <c:x val="0.12170753860127159"/>
                  <c:y val="-0.28835978835978887"/>
                </c:manualLayout>
              </c:layout>
              <c:tx>
                <c:rich>
                  <a:bodyPr/>
                  <a:lstStyle/>
                  <a:p>
                    <a:r>
                      <a:rPr lang="sr-Cyrl-RS" smtClean="0"/>
                      <a:t> </a:t>
                    </a:r>
                    <a:r>
                      <a:rPr lang="sr-Cyrl-RS"/>
                      <a:t>КОМУНАЛНЕ ДЕЛАТНОСТИ 
</a:t>
                    </a:r>
                    <a:r>
                      <a:rPr lang="sr-Cyrl-RS" smtClean="0"/>
                      <a:t>1</a:t>
                    </a:r>
                    <a:r>
                      <a:rPr lang="sr-Cyrl-RS" dirty="0" smtClean="0"/>
                      <a:t>6</a:t>
                    </a:r>
                    <a:r>
                      <a:rPr lang="sr-Cyrl-RS" smtClean="0"/>
                      <a:t>%</a:t>
                    </a:r>
                    <a:endParaRPr lang="sr-Cyrl-RS"/>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3-5984-4F2A-A42B-3DE2BD54C65C}"/>
                </c:ext>
                <c:ext xmlns:c15="http://schemas.microsoft.com/office/drawing/2012/chart" uri="{CE6537A1-D6FC-4f65-9D91-7224C49458BB}">
                  <c15:layout/>
                </c:ext>
              </c:extLst>
            </c:dLbl>
            <c:dLbl>
              <c:idx val="2"/>
              <c:layout>
                <c:manualLayout>
                  <c:x val="0.15258855585831049"/>
                  <c:y val="-0.171957671957672"/>
                </c:manualLayout>
              </c:layout>
              <c:tx>
                <c:rich>
                  <a:bodyPr/>
                  <a:lstStyle/>
                  <a:p>
                    <a:r>
                      <a:rPr lang="sr-Cyrl-RS"/>
                      <a:t>ЛОКАЛНИ ЕКОНОМСКИ РАЗВОЈ 
</a:t>
                    </a:r>
                    <a:r>
                      <a:rPr lang="sr-Cyrl-RS" dirty="0" smtClean="0"/>
                      <a:t>1</a:t>
                    </a:r>
                    <a:r>
                      <a:rPr lang="sr-Cyrl-RS" smtClean="0"/>
                      <a:t>%</a:t>
                    </a:r>
                    <a:endParaRPr lang="sr-Cyrl-RS"/>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5-5984-4F2A-A42B-3DE2BD54C65C}"/>
                </c:ext>
                <c:ext xmlns:c15="http://schemas.microsoft.com/office/drawing/2012/chart" uri="{CE6537A1-D6FC-4f65-9D91-7224C49458BB}">
                  <c15:layout/>
                </c:ext>
              </c:extLst>
            </c:dLbl>
            <c:dLbl>
              <c:idx val="3"/>
              <c:layout>
                <c:manualLayout>
                  <c:x val="0.15622161671207993"/>
                  <c:y val="-6.8783068783068779E-2"/>
                </c:manualLayout>
              </c:layout>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7-5984-4F2A-A42B-3DE2BD54C65C}"/>
                </c:ext>
                <c:ext xmlns:c15="http://schemas.microsoft.com/office/drawing/2012/chart" uri="{CE6537A1-D6FC-4f65-9D91-7224C49458BB}">
                  <c15:layout/>
                </c:ext>
              </c:extLst>
            </c:dLbl>
            <c:dLbl>
              <c:idx val="4"/>
              <c:layout>
                <c:manualLayout>
                  <c:x val="0.10535876475930971"/>
                  <c:y val="1.058201058201058E-2"/>
                </c:manualLayout>
              </c:layout>
              <c:tx>
                <c:rich>
                  <a:bodyPr/>
                  <a:lstStyle/>
                  <a:p>
                    <a:r>
                      <a:rPr lang="ru-RU" smtClean="0"/>
                      <a:t>ПОЉОПРИВРЕДА </a:t>
                    </a:r>
                    <a:r>
                      <a:rPr lang="ru-RU"/>
                      <a:t>И РУРАЛНИ РАЗВОЈ
</a:t>
                    </a:r>
                    <a:r>
                      <a:rPr lang="ru-RU" dirty="0" smtClean="0"/>
                      <a:t>5</a:t>
                    </a:r>
                    <a:r>
                      <a:rPr lang="ru-RU" smtClean="0"/>
                      <a:t>%</a:t>
                    </a:r>
                    <a:endParaRPr lang="ru-RU"/>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9-5984-4F2A-A42B-3DE2BD54C65C}"/>
                </c:ext>
                <c:ext xmlns:c15="http://schemas.microsoft.com/office/drawing/2012/chart" uri="{CE6537A1-D6FC-4f65-9D91-7224C49458BB}">
                  <c15:layout/>
                </c:ext>
              </c:extLst>
            </c:dLbl>
            <c:dLbl>
              <c:idx val="5"/>
              <c:layout>
                <c:manualLayout>
                  <c:x val="1.4783903483417104E-2"/>
                  <c:y val="6.6863656842597402E-2"/>
                </c:manualLayout>
              </c:layout>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B-5984-4F2A-A42B-3DE2BD54C65C}"/>
                </c:ext>
                <c:ext xmlns:c15="http://schemas.microsoft.com/office/drawing/2012/chart" uri="{CE6537A1-D6FC-4f65-9D91-7224C49458BB}">
                  <c15:layout/>
                </c:ext>
              </c:extLst>
            </c:dLbl>
            <c:dLbl>
              <c:idx val="6"/>
              <c:layout>
                <c:manualLayout>
                  <c:x val="0.14671098220725018"/>
                  <c:y val="0.11445873972004754"/>
                </c:manualLayout>
              </c:layout>
              <c:tx>
                <c:rich>
                  <a:bodyPr/>
                  <a:lstStyle/>
                  <a:p>
                    <a:r>
                      <a:rPr lang="ru-RU" smtClean="0"/>
                      <a:t>ОРГАНИЗАЦИЈА </a:t>
                    </a:r>
                    <a:r>
                      <a:rPr lang="ru-RU"/>
                      <a:t>САОБРАЋАЈА И САОБРАЋАЈНА ИНФРАСТРУКТУРА
</a:t>
                    </a:r>
                    <a:r>
                      <a:rPr lang="ru-RU" dirty="0" smtClean="0"/>
                      <a:t>4</a:t>
                    </a:r>
                    <a:r>
                      <a:rPr lang="ru-RU" smtClean="0"/>
                      <a:t>%</a:t>
                    </a:r>
                    <a:endParaRPr lang="ru-RU"/>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D-5984-4F2A-A42B-3DE2BD54C65C}"/>
                </c:ext>
                <c:ext xmlns:c15="http://schemas.microsoft.com/office/drawing/2012/chart" uri="{CE6537A1-D6FC-4f65-9D91-7224C49458BB}">
                  <c15:layout/>
                </c:ext>
              </c:extLst>
            </c:dLbl>
            <c:dLbl>
              <c:idx val="7"/>
              <c:layout>
                <c:manualLayout>
                  <c:x val="1.995952897888937E-2"/>
                  <c:y val="0.20400244366626649"/>
                </c:manualLayout>
              </c:layout>
              <c:tx>
                <c:rich>
                  <a:bodyPr/>
                  <a:lstStyle/>
                  <a:p>
                    <a:r>
                      <a:rPr lang="ru-RU"/>
                      <a:t>Предшколско васпитање и образовање
</a:t>
                    </a:r>
                    <a:r>
                      <a:rPr lang="ru-RU" dirty="0" smtClean="0"/>
                      <a:t>8</a:t>
                    </a:r>
                    <a:r>
                      <a:rPr lang="ru-RU" smtClean="0"/>
                      <a:t>%</a:t>
                    </a:r>
                    <a:endParaRPr lang="ru-RU"/>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F-5984-4F2A-A42B-3DE2BD54C65C}"/>
                </c:ext>
                <c:ext xmlns:c15="http://schemas.microsoft.com/office/drawing/2012/chart" uri="{CE6537A1-D6FC-4f65-9D91-7224C49458BB}">
                  <c15:layout/>
                </c:ext>
              </c:extLst>
            </c:dLbl>
            <c:dLbl>
              <c:idx val="8"/>
              <c:layout>
                <c:manualLayout>
                  <c:x val="6.9012459067636686E-2"/>
                  <c:y val="0.2791602975757268"/>
                </c:manualLayout>
              </c:layout>
              <c:tx>
                <c:rich>
                  <a:bodyPr/>
                  <a:lstStyle/>
                  <a:p>
                    <a:r>
                      <a:rPr lang="ru-RU"/>
                      <a:t>Основно образовање И ВАСПИТАЊЕ
</a:t>
                    </a:r>
                    <a:r>
                      <a:rPr lang="ru-RU" dirty="0" smtClean="0"/>
                      <a:t>6</a:t>
                    </a:r>
                    <a:r>
                      <a:rPr lang="ru-RU" smtClean="0"/>
                      <a:t>%</a:t>
                    </a:r>
                    <a:endParaRPr lang="ru-RU"/>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1B-5984-4F2A-A42B-3DE2BD54C65C}"/>
                </c:ext>
                <c:ext xmlns:c15="http://schemas.microsoft.com/office/drawing/2012/chart" uri="{CE6537A1-D6FC-4f65-9D91-7224C49458BB}">
                  <c15:layout/>
                </c:ext>
              </c:extLst>
            </c:dLbl>
            <c:dLbl>
              <c:idx val="9"/>
              <c:layout>
                <c:manualLayout>
                  <c:x val="-0.18585976322781461"/>
                  <c:y val="0.29259861859855668"/>
                </c:manualLayout>
              </c:layout>
              <c:tx>
                <c:rich>
                  <a:bodyPr/>
                  <a:lstStyle/>
                  <a:p>
                    <a:r>
                      <a:rPr lang="ru-RU" smtClean="0"/>
                      <a:t>Средње </a:t>
                    </a:r>
                    <a:r>
                      <a:rPr lang="ru-RU"/>
                      <a:t>образовање И ВАСПИТАЊЕ
</a:t>
                    </a:r>
                    <a:r>
                      <a:rPr lang="ru-RU" dirty="0" smtClean="0"/>
                      <a:t>3</a:t>
                    </a:r>
                    <a:r>
                      <a:rPr lang="ru-RU" smtClean="0"/>
                      <a:t>%</a:t>
                    </a:r>
                    <a:endParaRPr lang="ru-RU"/>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1A-5984-4F2A-A42B-3DE2BD54C65C}"/>
                </c:ext>
                <c:ext xmlns:c15="http://schemas.microsoft.com/office/drawing/2012/chart" uri="{CE6537A1-D6FC-4f65-9D91-7224C49458BB}">
                  <c15:layout/>
                </c:ext>
              </c:extLst>
            </c:dLbl>
            <c:dLbl>
              <c:idx val="10"/>
              <c:layout>
                <c:manualLayout>
                  <c:x val="-0.16546360668023719"/>
                  <c:y val="0.10472020611152538"/>
                </c:manualLayout>
              </c:layout>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12-5984-4F2A-A42B-3DE2BD54C65C}"/>
                </c:ext>
                <c:ext xmlns:c15="http://schemas.microsoft.com/office/drawing/2012/chart" uri="{CE6537A1-D6FC-4f65-9D91-7224C49458BB}">
                  <c15:layout/>
                </c:ext>
              </c:extLst>
            </c:dLbl>
            <c:dLbl>
              <c:idx val="11"/>
              <c:layout>
                <c:manualLayout>
                  <c:x val="-0.32150688529899751"/>
                  <c:y val="0.10392439234632517"/>
                </c:manualLayout>
              </c:layout>
              <c:tx>
                <c:rich>
                  <a:bodyPr/>
                  <a:lstStyle/>
                  <a:p>
                    <a:r>
                      <a:rPr lang="sr-Cyrl-RS"/>
                      <a:t>ЗДРАВСТВЕНА ЗАШТИТА
</a:t>
                    </a:r>
                    <a:r>
                      <a:rPr lang="sr-Cyrl-RS" dirty="0" smtClean="0"/>
                      <a:t>1</a:t>
                    </a:r>
                    <a:r>
                      <a:rPr lang="sr-Cyrl-RS" smtClean="0"/>
                      <a:t>%</a:t>
                    </a:r>
                    <a:endParaRPr lang="sr-Cyrl-RS"/>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19-5984-4F2A-A42B-3DE2BD54C65C}"/>
                </c:ext>
                <c:ext xmlns:c15="http://schemas.microsoft.com/office/drawing/2012/chart" uri="{CE6537A1-D6FC-4f65-9D91-7224C49458BB}">
                  <c15:layout/>
                </c:ext>
              </c:extLst>
            </c:dLbl>
            <c:dLbl>
              <c:idx val="12"/>
              <c:layout>
                <c:manualLayout>
                  <c:x val="-0.26694079659698827"/>
                  <c:y val="0.159317049107074"/>
                </c:manualLayout>
              </c:layout>
              <c:tx>
                <c:rich>
                  <a:bodyPr/>
                  <a:lstStyle/>
                  <a:p>
                    <a:r>
                      <a:rPr lang="ru-RU"/>
                      <a:t>Развој културе и информисања
</a:t>
                    </a:r>
                    <a:r>
                      <a:rPr lang="ru-RU" dirty="0" smtClean="0"/>
                      <a:t>8</a:t>
                    </a:r>
                    <a:r>
                      <a:rPr lang="ru-RU" smtClean="0"/>
                      <a:t>%</a:t>
                    </a:r>
                    <a:endParaRPr lang="ru-RU"/>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18-5984-4F2A-A42B-3DE2BD54C65C}"/>
                </c:ext>
                <c:ext xmlns:c15="http://schemas.microsoft.com/office/drawing/2012/chart" uri="{CE6537A1-D6FC-4f65-9D91-7224C49458BB}">
                  <c15:layout/>
                </c:ext>
              </c:extLst>
            </c:dLbl>
            <c:dLbl>
              <c:idx val="13"/>
              <c:layout>
                <c:manualLayout>
                  <c:x val="-0.4267987408178755"/>
                  <c:y val="7.7469529752779723E-2"/>
                </c:manualLayout>
              </c:layout>
              <c:tx>
                <c:rich>
                  <a:bodyPr/>
                  <a:lstStyle/>
                  <a:p>
                    <a:r>
                      <a:rPr lang="ru-RU"/>
                      <a:t>Развој спорта и омладине
</a:t>
                    </a:r>
                    <a:r>
                      <a:rPr lang="ru-RU" dirty="0" smtClean="0"/>
                      <a:t>6</a:t>
                    </a:r>
                    <a:r>
                      <a:rPr lang="ru-RU" smtClean="0"/>
                      <a:t>%</a:t>
                    </a:r>
                    <a:endParaRPr lang="ru-RU"/>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17-5984-4F2A-A42B-3DE2BD54C65C}"/>
                </c:ext>
                <c:ext xmlns:c15="http://schemas.microsoft.com/office/drawing/2012/chart" uri="{CE6537A1-D6FC-4f65-9D91-7224C49458BB}">
                  <c15:layout/>
                </c:ext>
              </c:extLst>
            </c:dLbl>
            <c:dLbl>
              <c:idx val="14"/>
              <c:layout>
                <c:manualLayout>
                  <c:x val="-0.24704813805631279"/>
                  <c:y val="-0.10317460317460322"/>
                </c:manualLayout>
              </c:layout>
              <c:tx>
                <c:rich>
                  <a:bodyPr/>
                  <a:lstStyle/>
                  <a:p>
                    <a:r>
                      <a:rPr lang="ru-RU"/>
                      <a:t>ОПШТЕ УСЛУГЕ ЛОКАЛНЕ САМОУПРАВЕ
</a:t>
                    </a:r>
                    <a:r>
                      <a:rPr lang="ru-RU" smtClean="0"/>
                      <a:t>2</a:t>
                    </a:r>
                    <a:r>
                      <a:rPr lang="ru-RU" dirty="0" smtClean="0"/>
                      <a:t>8</a:t>
                    </a:r>
                    <a:r>
                      <a:rPr lang="ru-RU" smtClean="0"/>
                      <a:t>%</a:t>
                    </a:r>
                    <a:endParaRPr lang="ru-RU"/>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16-5984-4F2A-A42B-3DE2BD54C65C}"/>
                </c:ext>
                <c:ext xmlns:c15="http://schemas.microsoft.com/office/drawing/2012/chart" uri="{CE6537A1-D6FC-4f65-9D91-7224C49458BB}">
                  <c15:layout/>
                </c:ext>
              </c:extLst>
            </c:dLbl>
            <c:dLbl>
              <c:idx val="15"/>
              <c:layout>
                <c:manualLayout>
                  <c:x val="-0.16675430601872859"/>
                  <c:y val="-6.7096299180258445E-2"/>
                </c:manualLayout>
              </c:layout>
              <c:tx>
                <c:rich>
                  <a:bodyPr/>
                  <a:lstStyle/>
                  <a:p>
                    <a:r>
                      <a:rPr lang="ru-RU"/>
                      <a:t>ПОЛИТИЧКИ СИСТЕМ ЛОКАЛНЕ САМОУПРАВЕ
</a:t>
                    </a:r>
                    <a:r>
                      <a:rPr lang="ru-RU" smtClean="0"/>
                      <a:t>2%</a:t>
                    </a:r>
                    <a:endParaRPr lang="ru-RU"/>
                  </a:p>
                </c:rich>
              </c:tx>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15-5984-4F2A-A42B-3DE2BD54C65C}"/>
                </c:ext>
                <c:ext xmlns:c15="http://schemas.microsoft.com/office/drawing/2012/chart" uri="{CE6537A1-D6FC-4f65-9D91-7224C49458BB}">
                  <c15:layout/>
                </c:ext>
              </c:extLst>
            </c:dLbl>
            <c:dLbl>
              <c:idx val="16"/>
              <c:layout>
                <c:manualLayout>
                  <c:x val="3.4514078110808359E-2"/>
                  <c:y val="-0.19841269841269854"/>
                </c:manualLayout>
              </c:layout>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14-5984-4F2A-A42B-3DE2BD54C65C}"/>
                </c:ext>
                <c:ext xmlns:c15="http://schemas.microsoft.com/office/drawing/2012/chart" uri="{CE6537A1-D6FC-4f65-9D91-7224C49458BB}">
                  <c15:layout/>
                </c:ext>
              </c:extLst>
            </c:dLbl>
            <c:spPr>
              <a:solidFill>
                <a:sysClr val="window" lastClr="FFFFFF"/>
              </a:solidFill>
              <a:ln w="12700">
                <a:solidFill>
                  <a:sysClr val="windowText" lastClr="000000">
                    <a:lumMod val="65000"/>
                    <a:lumOff val="35000"/>
                  </a:sysClr>
                </a:solidFill>
              </a:ln>
              <a:effectLst/>
            </c:spPr>
            <c:txPr>
              <a:bodyPr rot="0" spcFirstLastPara="1" vertOverflow="clip" horzOverflow="clip" vert="horz" wrap="square" lIns="38100" tIns="19050" rIns="38100" bIns="19050" anchor="ctr" anchorCtr="1">
                <a:spAutoFit/>
              </a:bodyPr>
              <a:lstStyle/>
              <a:p>
                <a:pPr>
                  <a:defRPr lang="sr-Latn-RS" sz="1100" b="1" i="0" u="none" strike="noStrike" kern="1200" baseline="0">
                    <a:solidFill>
                      <a:schemeClr val="dk1">
                        <a:lumMod val="65000"/>
                        <a:lumOff val="35000"/>
                      </a:schemeClr>
                    </a:solidFill>
                    <a:latin typeface="+mn-lt"/>
                    <a:ea typeface="+mn-ea"/>
                    <a:cs typeface="+mn-cs"/>
                  </a:defRPr>
                </a:pPr>
                <a:endParaRPr lang="sr-Latn-RS"/>
              </a:p>
            </c:txPr>
            <c:dLblPos val="outEnd"/>
            <c:showLegendKey val="0"/>
            <c:showVal val="0"/>
            <c:showCatName val="1"/>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c15:spPr>
              </c:ext>
            </c:extLst>
          </c:dLbls>
          <c:cat>
            <c:strRef>
              <c:f>Programi!$D$5:$D$21</c:f>
              <c:strCache>
                <c:ptCount val="17"/>
                <c:pt idx="0">
                  <c:v>СТАНОВАЊЕ, УРБАНИЗАМ И ПРОСТОРНО ПЛАНИРАЊЕ</c:v>
                </c:pt>
                <c:pt idx="1">
                  <c:v> КОМУНАЛНЕ ДЕЛАТНОСТИ </c:v>
                </c:pt>
                <c:pt idx="2">
                  <c:v>ЛОКАЛНИ ЕКОНОМСКИ РАЗВОЈ </c:v>
                </c:pt>
                <c:pt idx="3">
                  <c:v>РАЗВОЈ ТУРИЗМА</c:v>
                </c:pt>
                <c:pt idx="4">
                  <c:v>ПОЉОПРИВРЕДА И РУРАЛНИ РАЗВОЈ</c:v>
                </c:pt>
                <c:pt idx="5">
                  <c:v> ЗАШТИТА ЖИВОТНЕ СРЕДИНЕ</c:v>
                </c:pt>
                <c:pt idx="6">
                  <c:v>ОРГАНИЗАЦИЈА САОБРАЋАЈА И САОБРАЋАЈНА ИНФРАСТРУКТУРА</c:v>
                </c:pt>
                <c:pt idx="7">
                  <c:v>Предшколско васпитање и образовање</c:v>
                </c:pt>
                <c:pt idx="8">
                  <c:v>Основно образовање И ВАСПИТАЊЕ</c:v>
                </c:pt>
                <c:pt idx="9">
                  <c:v>Средње образовање И ВАСПИТАЊЕ</c:v>
                </c:pt>
                <c:pt idx="10">
                  <c:v>СОЦИЈАЛНА И ДЕЧИЈА ЗАШТИТА </c:v>
                </c:pt>
                <c:pt idx="11">
                  <c:v>ЗДРАВСТВЕНА ЗАШТИТА</c:v>
                </c:pt>
                <c:pt idx="12">
                  <c:v>Развој културе и информисања</c:v>
                </c:pt>
                <c:pt idx="13">
                  <c:v>Развој спорта и омладине</c:v>
                </c:pt>
                <c:pt idx="14">
                  <c:v>ОПШТЕ УСЛУГЕ ЛОКАЛНЕ САМОУПРАВЕ</c:v>
                </c:pt>
                <c:pt idx="15">
                  <c:v>ПОЛИТИЧКИ СИСТЕМ ЛОКАЛНЕ САМОУПРАВЕ</c:v>
                </c:pt>
                <c:pt idx="16">
                  <c:v>ЕНЕРГЕТСКА ЕФИКАСНОСТ И ОБНОВЉИВИ ИЗВОРИ ЕНЕРГИЈЕ</c:v>
                </c:pt>
              </c:strCache>
            </c:strRef>
          </c:cat>
          <c:val>
            <c:numRef>
              <c:f>Programi!$E$5:$E$21</c:f>
              <c:numCache>
                <c:formatCode>#,##0</c:formatCode>
                <c:ptCount val="17"/>
                <c:pt idx="0">
                  <c:v>15720000</c:v>
                </c:pt>
                <c:pt idx="1">
                  <c:v>331490000</c:v>
                </c:pt>
                <c:pt idx="2">
                  <c:v>11000000</c:v>
                </c:pt>
                <c:pt idx="3">
                  <c:v>38128927</c:v>
                </c:pt>
                <c:pt idx="4">
                  <c:v>103700000</c:v>
                </c:pt>
                <c:pt idx="5">
                  <c:v>97141193</c:v>
                </c:pt>
                <c:pt idx="6" formatCode="General">
                  <c:v>76400</c:v>
                </c:pt>
                <c:pt idx="7">
                  <c:v>170770000</c:v>
                </c:pt>
                <c:pt idx="8" formatCode="General">
                  <c:v>0</c:v>
                </c:pt>
                <c:pt idx="9" formatCode="General">
                  <c:v>0</c:v>
                </c:pt>
                <c:pt idx="10">
                  <c:v>118115000</c:v>
                </c:pt>
                <c:pt idx="11">
                  <c:v>11800000</c:v>
                </c:pt>
                <c:pt idx="12">
                  <c:v>168771000</c:v>
                </c:pt>
                <c:pt idx="13">
                  <c:v>129200000</c:v>
                </c:pt>
                <c:pt idx="14">
                  <c:v>596111000</c:v>
                </c:pt>
                <c:pt idx="15">
                  <c:v>596111000</c:v>
                </c:pt>
                <c:pt idx="16">
                  <c:v>1700000</c:v>
                </c:pt>
              </c:numCache>
            </c:numRef>
          </c:val>
          <c:extLst xmlns:c16r2="http://schemas.microsoft.com/office/drawing/2015/06/chart">
            <c:ext xmlns:c16="http://schemas.microsoft.com/office/drawing/2014/chart" uri="{C3380CC4-5D6E-409C-BE32-E72D297353CC}">
              <c16:uniqueId val="{00000010-5984-4F2A-A42B-3DE2BD54C65C}"/>
            </c:ext>
          </c:extLst>
        </c:ser>
        <c:dLbls>
          <c:showLegendKey val="0"/>
          <c:showVal val="0"/>
          <c:showCatName val="0"/>
          <c:showSerName val="0"/>
          <c:showPercent val="0"/>
          <c:showBubbleSize val="0"/>
          <c:showLeaderLines val="0"/>
        </c:dLbls>
      </c:pie3DChart>
      <c:spPr>
        <a:noFill/>
        <a:ln>
          <a:noFill/>
        </a:ln>
        <a:effectLst/>
      </c:spPr>
    </c:plotArea>
    <c:plotVisOnly val="1"/>
    <c:dispBlanksAs val="zero"/>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tx1">
          <a:lumMod val="15000"/>
          <a:lumOff val="85000"/>
        </a:schemeClr>
      </a:solidFill>
      <a:round/>
    </a:ln>
    <a:effectLst/>
  </c:spPr>
  <c:txPr>
    <a:bodyPr/>
    <a:lstStyle/>
    <a:p>
      <a:pPr>
        <a:defRPr/>
      </a:pPr>
      <a:endParaRPr lang="sr-Latn-R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0F1112-1AD7-4AA4-9A3A-6A2F46283F61}" type="doc">
      <dgm:prSet loTypeId="urn:microsoft.com/office/officeart/2005/8/layout/radial4" loCatId="relationship" qsTypeId="urn:microsoft.com/office/officeart/2005/8/quickstyle/simple1" qsCatId="simple" csTypeId="urn:microsoft.com/office/officeart/2005/8/colors/accent5_2" csCatId="accent5" phldr="1"/>
      <dgm:spPr/>
      <dgm:t>
        <a:bodyPr/>
        <a:lstStyle/>
        <a:p>
          <a:endParaRPr lang="en-US"/>
        </a:p>
      </dgm:t>
    </dgm:pt>
    <dgm:pt modelId="{11DA16C6-8CAF-4FBB-83BD-0F15D2F74F48}">
      <dgm:prSet phldrT="[Text]">
        <dgm:style>
          <a:lnRef idx="1">
            <a:schemeClr val="accent5"/>
          </a:lnRef>
          <a:fillRef idx="3">
            <a:schemeClr val="accent5"/>
          </a:fillRef>
          <a:effectRef idx="2">
            <a:schemeClr val="accent5"/>
          </a:effectRef>
          <a:fontRef idx="minor">
            <a:schemeClr val="lt1"/>
          </a:fontRef>
        </dgm:style>
      </dgm:prSet>
      <dgm:spPr/>
      <dgm:t>
        <a:bodyPr/>
        <a:lstStyle/>
        <a:p>
          <a:r>
            <a:rPr lang="sr-Cyrl-RS" dirty="0"/>
            <a:t>Ко учествује у изради буџета</a:t>
          </a:r>
          <a:r>
            <a:rPr lang="en-US" dirty="0"/>
            <a:t>?</a:t>
          </a:r>
        </a:p>
      </dgm:t>
    </dgm:pt>
    <dgm:pt modelId="{A1BAD192-7F9E-4506-A9B5-420438854D09}" type="parTrans" cxnId="{1DC4AA6E-4FBB-45FD-B7E3-8ADF4F407287}">
      <dgm:prSet/>
      <dgm:spPr/>
      <dgm:t>
        <a:bodyPr/>
        <a:lstStyle/>
        <a:p>
          <a:endParaRPr lang="en-US"/>
        </a:p>
      </dgm:t>
    </dgm:pt>
    <dgm:pt modelId="{6696F078-C7FA-4086-9084-D1C94F161CC1}" type="sibTrans" cxnId="{1DC4AA6E-4FBB-45FD-B7E3-8ADF4F407287}">
      <dgm:prSet/>
      <dgm:spPr/>
      <dgm:t>
        <a:bodyPr/>
        <a:lstStyle/>
        <a:p>
          <a:endParaRPr lang="en-US"/>
        </a:p>
      </dgm:t>
    </dgm:pt>
    <dgm:pt modelId="{95B85839-953C-4107-8C12-B28A5A3F45EC}">
      <dgm:prSet phldrT="[Text]" custT="1">
        <dgm:style>
          <a:lnRef idx="1">
            <a:schemeClr val="accent5"/>
          </a:lnRef>
          <a:fillRef idx="3">
            <a:schemeClr val="accent5"/>
          </a:fillRef>
          <a:effectRef idx="2">
            <a:schemeClr val="accent5"/>
          </a:effectRef>
          <a:fontRef idx="minor">
            <a:schemeClr val="lt1"/>
          </a:fontRef>
        </dgm:style>
      </dgm:prSet>
      <dgm:spPr/>
      <dgm:t>
        <a:bodyPr/>
        <a:lstStyle/>
        <a:p>
          <a:r>
            <a:rPr lang="sr-Cyrl-RS" sz="1400" dirty="0"/>
            <a:t>Месне заједнице</a:t>
          </a:r>
          <a:endParaRPr lang="en-US" sz="1400" dirty="0"/>
        </a:p>
      </dgm:t>
    </dgm:pt>
    <dgm:pt modelId="{4FC53550-D4E3-497F-A27C-29619A2A0178}" type="parTrans" cxnId="{9591A664-95AB-411B-8BDD-A66E56D4DE78}">
      <dgm:prSet/>
      <dgm:spPr/>
      <dgm:t>
        <a:bodyPr/>
        <a:lstStyle/>
        <a:p>
          <a:endParaRPr lang="en-US"/>
        </a:p>
      </dgm:t>
    </dgm:pt>
    <dgm:pt modelId="{4ABFBB04-DBE4-4BE3-B5E8-432C6AEBDAEB}" type="sibTrans" cxnId="{9591A664-95AB-411B-8BDD-A66E56D4DE78}">
      <dgm:prSet/>
      <dgm:spPr/>
      <dgm:t>
        <a:bodyPr/>
        <a:lstStyle/>
        <a:p>
          <a:endParaRPr lang="en-US"/>
        </a:p>
      </dgm:t>
    </dgm:pt>
    <dgm:pt modelId="{CA688DA4-D576-48DF-AF56-84A20CF08864}">
      <dgm:prSet phldrT="[Text]" custT="1">
        <dgm:style>
          <a:lnRef idx="1">
            <a:schemeClr val="accent5"/>
          </a:lnRef>
          <a:fillRef idx="3">
            <a:schemeClr val="accent5"/>
          </a:fillRef>
          <a:effectRef idx="2">
            <a:schemeClr val="accent5"/>
          </a:effectRef>
          <a:fontRef idx="minor">
            <a:schemeClr val="lt1"/>
          </a:fontRef>
        </dgm:style>
      </dgm:prSet>
      <dgm:spPr/>
      <dgm:t>
        <a:bodyPr/>
        <a:lstStyle/>
        <a:p>
          <a:pPr algn="ctr"/>
          <a:r>
            <a:rPr lang="sr-Cyrl-RS" sz="1400" dirty="0"/>
            <a:t>Установе:</a:t>
          </a:r>
        </a:p>
        <a:p>
          <a:pPr algn="l"/>
          <a:r>
            <a:rPr lang="sr-Cyrl-RS" sz="1400" dirty="0"/>
            <a:t>-Центар за културу</a:t>
          </a:r>
        </a:p>
        <a:p>
          <a:pPr algn="l"/>
          <a:r>
            <a:rPr lang="sr-Cyrl-RS" sz="1400" dirty="0"/>
            <a:t>-Библиотека</a:t>
          </a:r>
        </a:p>
        <a:p>
          <a:pPr algn="l"/>
          <a:r>
            <a:rPr lang="sr-Cyrl-RS" sz="1400" dirty="0"/>
            <a:t>-Туристичка организација</a:t>
          </a:r>
        </a:p>
        <a:p>
          <a:pPr algn="l"/>
          <a:r>
            <a:rPr lang="sr-Cyrl-RS" sz="1400" dirty="0"/>
            <a:t>-Установа за спорт</a:t>
          </a:r>
        </a:p>
        <a:p>
          <a:pPr algn="ctr"/>
          <a:endParaRPr lang="en-US" sz="800" dirty="0"/>
        </a:p>
      </dgm:t>
    </dgm:pt>
    <dgm:pt modelId="{227D0F75-A85E-48A0-923F-CAE2CEE8302B}" type="parTrans" cxnId="{B045261B-3FC5-4798-ACC5-A4EFA8749840}">
      <dgm:prSet/>
      <dgm:spPr/>
      <dgm:t>
        <a:bodyPr/>
        <a:lstStyle/>
        <a:p>
          <a:endParaRPr lang="en-US"/>
        </a:p>
      </dgm:t>
    </dgm:pt>
    <dgm:pt modelId="{6A5E5253-4F22-4BE9-A205-8C9003A8F134}" type="sibTrans" cxnId="{B045261B-3FC5-4798-ACC5-A4EFA8749840}">
      <dgm:prSet/>
      <dgm:spPr/>
      <dgm:t>
        <a:bodyPr/>
        <a:lstStyle/>
        <a:p>
          <a:endParaRPr lang="en-US"/>
        </a:p>
      </dgm:t>
    </dgm:pt>
    <dgm:pt modelId="{6310FD69-D567-4069-9125-5C89D7D0366C}">
      <dgm:prSet phldrT="[Text]" custT="1">
        <dgm:style>
          <a:lnRef idx="1">
            <a:schemeClr val="accent5"/>
          </a:lnRef>
          <a:fillRef idx="3">
            <a:schemeClr val="accent5"/>
          </a:fillRef>
          <a:effectRef idx="2">
            <a:schemeClr val="accent5"/>
          </a:effectRef>
          <a:fontRef idx="minor">
            <a:schemeClr val="lt1"/>
          </a:fontRef>
        </dgm:style>
      </dgm:prSet>
      <dgm:spPr/>
      <dgm:t>
        <a:bodyPr/>
        <a:lstStyle/>
        <a:p>
          <a:r>
            <a:rPr lang="sr-Cyrl-RS" sz="1400" dirty="0"/>
            <a:t>Градска власт и стручне службе</a:t>
          </a:r>
          <a:endParaRPr lang="en-US" sz="1400" dirty="0"/>
        </a:p>
      </dgm:t>
    </dgm:pt>
    <dgm:pt modelId="{2CF35C61-DF83-42FC-A7DB-6665A823676E}" type="parTrans" cxnId="{A0C3F366-7F65-470B-890E-C95A9950A25C}">
      <dgm:prSet/>
      <dgm:spPr/>
      <dgm:t>
        <a:bodyPr/>
        <a:lstStyle/>
        <a:p>
          <a:endParaRPr lang="en-US"/>
        </a:p>
      </dgm:t>
    </dgm:pt>
    <dgm:pt modelId="{8CF377A4-44DD-4AAC-839C-1C1D99FDCD61}" type="sibTrans" cxnId="{A0C3F366-7F65-470B-890E-C95A9950A25C}">
      <dgm:prSet/>
      <dgm:spPr/>
      <dgm:t>
        <a:bodyPr/>
        <a:lstStyle/>
        <a:p>
          <a:endParaRPr lang="en-US"/>
        </a:p>
      </dgm:t>
    </dgm:pt>
    <dgm:pt modelId="{6C20EE09-CEB3-4120-A2AE-760EB636D2A3}">
      <dgm:prSet phldrT="[Text]" custT="1">
        <dgm:style>
          <a:lnRef idx="1">
            <a:schemeClr val="accent5"/>
          </a:lnRef>
          <a:fillRef idx="3">
            <a:schemeClr val="accent5"/>
          </a:fillRef>
          <a:effectRef idx="2">
            <a:schemeClr val="accent5"/>
          </a:effectRef>
          <a:fontRef idx="minor">
            <a:schemeClr val="lt1"/>
          </a:fontRef>
        </dgm:style>
      </dgm:prSet>
      <dgm:spPr/>
      <dgm:t>
        <a:bodyPr/>
        <a:lstStyle/>
        <a:p>
          <a:r>
            <a:rPr lang="sr-Cyrl-RS" sz="1400" dirty="0" smtClean="0"/>
            <a:t>Јавно </a:t>
          </a:r>
          <a:r>
            <a:rPr lang="sr-Cyrl-RS" sz="1400" dirty="0"/>
            <a:t>предузећа</a:t>
          </a:r>
          <a:endParaRPr lang="en-US" sz="1400" dirty="0"/>
        </a:p>
      </dgm:t>
    </dgm:pt>
    <dgm:pt modelId="{E09173DF-6089-43BE-9D41-76A8961283CB}" type="parTrans" cxnId="{5AE93EF6-AA26-40F2-82CD-0D171A34ABA3}">
      <dgm:prSet/>
      <dgm:spPr/>
      <dgm:t>
        <a:bodyPr/>
        <a:lstStyle/>
        <a:p>
          <a:endParaRPr lang="en-US"/>
        </a:p>
      </dgm:t>
    </dgm:pt>
    <dgm:pt modelId="{4E95A4F1-B309-4574-A763-F450CA351982}" type="sibTrans" cxnId="{5AE93EF6-AA26-40F2-82CD-0D171A34ABA3}">
      <dgm:prSet/>
      <dgm:spPr/>
      <dgm:t>
        <a:bodyPr/>
        <a:lstStyle/>
        <a:p>
          <a:endParaRPr lang="en-US"/>
        </a:p>
      </dgm:t>
    </dgm:pt>
    <dgm:pt modelId="{430A538F-CF64-44DA-AB72-CDA9AD20CE83}">
      <dgm:prSet phldrT="[Text]" custT="1">
        <dgm:style>
          <a:lnRef idx="1">
            <a:schemeClr val="accent5"/>
          </a:lnRef>
          <a:fillRef idx="3">
            <a:schemeClr val="accent5"/>
          </a:fillRef>
          <a:effectRef idx="2">
            <a:schemeClr val="accent5"/>
          </a:effectRef>
          <a:fontRef idx="minor">
            <a:schemeClr val="lt1"/>
          </a:fontRef>
        </dgm:style>
      </dgm:prSet>
      <dgm:spPr/>
      <dgm:t>
        <a:bodyPr/>
        <a:lstStyle/>
        <a:p>
          <a:r>
            <a:rPr lang="sr-Cyrl-RS" sz="1400" dirty="0"/>
            <a:t>-Предшколска установа</a:t>
          </a:r>
        </a:p>
        <a:p>
          <a:r>
            <a:rPr lang="sr-Cyrl-RS" sz="1400" dirty="0"/>
            <a:t>-Основне школе</a:t>
          </a:r>
        </a:p>
        <a:p>
          <a:r>
            <a:rPr lang="sr-Cyrl-RS" sz="1400" dirty="0"/>
            <a:t>-Средње школе</a:t>
          </a:r>
          <a:endParaRPr lang="en-US" sz="1400" dirty="0"/>
        </a:p>
      </dgm:t>
    </dgm:pt>
    <dgm:pt modelId="{89AB0748-28A5-4AA6-88C2-5A2F850CBA47}" type="parTrans" cxnId="{DB38EC61-5E8E-4B76-A3F5-E2EB5BDBDE46}">
      <dgm:prSet/>
      <dgm:spPr/>
      <dgm:t>
        <a:bodyPr/>
        <a:lstStyle/>
        <a:p>
          <a:endParaRPr lang="en-US"/>
        </a:p>
      </dgm:t>
    </dgm:pt>
    <dgm:pt modelId="{32EE2660-A159-4091-8FA4-7B355AC09DEC}" type="sibTrans" cxnId="{DB38EC61-5E8E-4B76-A3F5-E2EB5BDBDE46}">
      <dgm:prSet/>
      <dgm:spPr/>
      <dgm:t>
        <a:bodyPr/>
        <a:lstStyle/>
        <a:p>
          <a:endParaRPr lang="en-US"/>
        </a:p>
      </dgm:t>
    </dgm:pt>
    <dgm:pt modelId="{E45798DE-B585-4FA9-98B4-DF4CDD2B05E8}">
      <dgm:prSet phldrT="[Text]" custT="1">
        <dgm:style>
          <a:lnRef idx="1">
            <a:schemeClr val="accent5"/>
          </a:lnRef>
          <a:fillRef idx="3">
            <a:schemeClr val="accent5"/>
          </a:fillRef>
          <a:effectRef idx="2">
            <a:schemeClr val="accent5"/>
          </a:effectRef>
          <a:fontRef idx="minor">
            <a:schemeClr val="lt1"/>
          </a:fontRef>
        </dgm:style>
      </dgm:prSet>
      <dgm:spPr/>
      <dgm:t>
        <a:bodyPr/>
        <a:lstStyle/>
        <a:p>
          <a:r>
            <a:rPr lang="sr-Cyrl-RS" sz="1400" dirty="0"/>
            <a:t>Невладине организације </a:t>
          </a:r>
          <a:endParaRPr lang="en-US" sz="1400" dirty="0"/>
        </a:p>
      </dgm:t>
    </dgm:pt>
    <dgm:pt modelId="{C861C673-5748-4D4B-B601-7AB8AA43D86E}" type="parTrans" cxnId="{49770071-AC47-453C-B96D-8878CED0E18F}">
      <dgm:prSet/>
      <dgm:spPr/>
      <dgm:t>
        <a:bodyPr/>
        <a:lstStyle/>
        <a:p>
          <a:endParaRPr lang="en-US"/>
        </a:p>
      </dgm:t>
    </dgm:pt>
    <dgm:pt modelId="{2C2469AF-1E2B-4452-AED5-F7C23C22D80B}" type="sibTrans" cxnId="{49770071-AC47-453C-B96D-8878CED0E18F}">
      <dgm:prSet/>
      <dgm:spPr/>
      <dgm:t>
        <a:bodyPr/>
        <a:lstStyle/>
        <a:p>
          <a:endParaRPr lang="en-US"/>
        </a:p>
      </dgm:t>
    </dgm:pt>
    <dgm:pt modelId="{93BA61E7-081F-4ED9-B60A-AB980AC9A010}" type="pres">
      <dgm:prSet presAssocID="{1B0F1112-1AD7-4AA4-9A3A-6A2F46283F61}" presName="cycle" presStyleCnt="0">
        <dgm:presLayoutVars>
          <dgm:chMax val="1"/>
          <dgm:dir/>
          <dgm:animLvl val="ctr"/>
          <dgm:resizeHandles val="exact"/>
        </dgm:presLayoutVars>
      </dgm:prSet>
      <dgm:spPr/>
      <dgm:t>
        <a:bodyPr/>
        <a:lstStyle/>
        <a:p>
          <a:endParaRPr lang="sr-Latn-RS"/>
        </a:p>
      </dgm:t>
    </dgm:pt>
    <dgm:pt modelId="{A38A603F-EC40-41E4-BA70-D5C5F8781BC3}" type="pres">
      <dgm:prSet presAssocID="{11DA16C6-8CAF-4FBB-83BD-0F15D2F74F48}" presName="centerShape" presStyleLbl="node0" presStyleIdx="0" presStyleCnt="1" custScaleX="130189" custScaleY="123585"/>
      <dgm:spPr/>
      <dgm:t>
        <a:bodyPr/>
        <a:lstStyle/>
        <a:p>
          <a:endParaRPr lang="sr-Latn-RS"/>
        </a:p>
      </dgm:t>
    </dgm:pt>
    <dgm:pt modelId="{1B17F103-9216-4974-BE9E-F576C0AB9A07}" type="pres">
      <dgm:prSet presAssocID="{4FC53550-D4E3-497F-A27C-29619A2A0178}" presName="parTrans" presStyleLbl="bgSibTrans2D1" presStyleIdx="0" presStyleCnt="6"/>
      <dgm:spPr/>
      <dgm:t>
        <a:bodyPr/>
        <a:lstStyle/>
        <a:p>
          <a:endParaRPr lang="sr-Latn-RS"/>
        </a:p>
      </dgm:t>
    </dgm:pt>
    <dgm:pt modelId="{DBDFA7ED-47C4-4DAE-BCB0-FDCE24E0A939}" type="pres">
      <dgm:prSet presAssocID="{95B85839-953C-4107-8C12-B28A5A3F45EC}" presName="node" presStyleLbl="node1" presStyleIdx="0" presStyleCnt="6" custScaleX="91303" custScaleY="69818" custRadScaleRad="90452" custRadScaleInc="3345">
        <dgm:presLayoutVars>
          <dgm:bulletEnabled val="1"/>
        </dgm:presLayoutVars>
      </dgm:prSet>
      <dgm:spPr/>
      <dgm:t>
        <a:bodyPr/>
        <a:lstStyle/>
        <a:p>
          <a:endParaRPr lang="sr-Latn-RS"/>
        </a:p>
      </dgm:t>
    </dgm:pt>
    <dgm:pt modelId="{FDD76D25-2A08-46FF-8C07-2877A0C9FB2D}" type="pres">
      <dgm:prSet presAssocID="{227D0F75-A85E-48A0-923F-CAE2CEE8302B}" presName="parTrans" presStyleLbl="bgSibTrans2D1" presStyleIdx="1" presStyleCnt="6"/>
      <dgm:spPr/>
      <dgm:t>
        <a:bodyPr/>
        <a:lstStyle/>
        <a:p>
          <a:endParaRPr lang="sr-Latn-RS"/>
        </a:p>
      </dgm:t>
    </dgm:pt>
    <dgm:pt modelId="{B8B915FF-FAD2-4327-A8E8-FB9B137542A2}" type="pres">
      <dgm:prSet presAssocID="{CA688DA4-D576-48DF-AF56-84A20CF08864}" presName="node" presStyleLbl="node1" presStyleIdx="1" presStyleCnt="6" custScaleX="170489" custScaleY="220274" custRadScaleRad="140961" custRadScaleInc="-28911">
        <dgm:presLayoutVars>
          <dgm:bulletEnabled val="1"/>
        </dgm:presLayoutVars>
      </dgm:prSet>
      <dgm:spPr/>
      <dgm:t>
        <a:bodyPr/>
        <a:lstStyle/>
        <a:p>
          <a:endParaRPr lang="sr-Latn-RS"/>
        </a:p>
      </dgm:t>
    </dgm:pt>
    <dgm:pt modelId="{EA842F94-5DAB-40BA-A137-4DDCD4A7DE5B}" type="pres">
      <dgm:prSet presAssocID="{2CF35C61-DF83-42FC-A7DB-6665A823676E}" presName="parTrans" presStyleLbl="bgSibTrans2D1" presStyleIdx="2" presStyleCnt="6" custLinFactNeighborX="10386" custLinFactNeighborY="14049"/>
      <dgm:spPr/>
      <dgm:t>
        <a:bodyPr/>
        <a:lstStyle/>
        <a:p>
          <a:endParaRPr lang="sr-Latn-RS"/>
        </a:p>
      </dgm:t>
    </dgm:pt>
    <dgm:pt modelId="{A39EC9E4-4DCD-4C5C-B3E7-3180A7E676BC}" type="pres">
      <dgm:prSet presAssocID="{6310FD69-D567-4069-9125-5C89D7D0366C}" presName="node" presStyleLbl="node1" presStyleIdx="2" presStyleCnt="6" custAng="0" custRadScaleRad="88902" custRadScaleInc="46332">
        <dgm:presLayoutVars>
          <dgm:bulletEnabled val="1"/>
        </dgm:presLayoutVars>
      </dgm:prSet>
      <dgm:spPr/>
      <dgm:t>
        <a:bodyPr/>
        <a:lstStyle/>
        <a:p>
          <a:endParaRPr lang="sr-Latn-RS"/>
        </a:p>
      </dgm:t>
    </dgm:pt>
    <dgm:pt modelId="{FBD8A9BB-6C42-4425-B777-7048E4BC7509}" type="pres">
      <dgm:prSet presAssocID="{89AB0748-28A5-4AA6-88C2-5A2F850CBA47}" presName="parTrans" presStyleLbl="bgSibTrans2D1" presStyleIdx="3" presStyleCnt="6" custScaleX="106541" custLinFactNeighborX="2522" custLinFactNeighborY="11808"/>
      <dgm:spPr/>
      <dgm:t>
        <a:bodyPr/>
        <a:lstStyle/>
        <a:p>
          <a:endParaRPr lang="sr-Latn-RS"/>
        </a:p>
      </dgm:t>
    </dgm:pt>
    <dgm:pt modelId="{9BBD46BF-6C10-4C41-9833-659933681F6E}" type="pres">
      <dgm:prSet presAssocID="{430A538F-CF64-44DA-AB72-CDA9AD20CE83}" presName="node" presStyleLbl="node1" presStyleIdx="3" presStyleCnt="6" custScaleX="131146" custScaleY="120564" custRadScaleRad="101924" custRadScaleInc="52063">
        <dgm:presLayoutVars>
          <dgm:bulletEnabled val="1"/>
        </dgm:presLayoutVars>
      </dgm:prSet>
      <dgm:spPr/>
      <dgm:t>
        <a:bodyPr/>
        <a:lstStyle/>
        <a:p>
          <a:endParaRPr lang="sr-Latn-RS"/>
        </a:p>
      </dgm:t>
    </dgm:pt>
    <dgm:pt modelId="{5587016C-A0FA-4F4B-A93A-619E3C6DAE9A}" type="pres">
      <dgm:prSet presAssocID="{E09173DF-6089-43BE-9D41-76A8961283CB}" presName="parTrans" presStyleLbl="bgSibTrans2D1" presStyleIdx="4" presStyleCnt="6"/>
      <dgm:spPr/>
      <dgm:t>
        <a:bodyPr/>
        <a:lstStyle/>
        <a:p>
          <a:endParaRPr lang="sr-Latn-RS"/>
        </a:p>
      </dgm:t>
    </dgm:pt>
    <dgm:pt modelId="{1A97BD5D-D88B-4BDF-9C04-9A8FDBA87F2E}" type="pres">
      <dgm:prSet presAssocID="{6C20EE09-CEB3-4120-A2AE-760EB636D2A3}" presName="node" presStyleLbl="node1" presStyleIdx="4" presStyleCnt="6" custScaleX="97878" custScaleY="70051" custRadScaleRad="103851" custRadScaleInc="47254">
        <dgm:presLayoutVars>
          <dgm:bulletEnabled val="1"/>
        </dgm:presLayoutVars>
      </dgm:prSet>
      <dgm:spPr/>
      <dgm:t>
        <a:bodyPr/>
        <a:lstStyle/>
        <a:p>
          <a:endParaRPr lang="sr-Latn-RS"/>
        </a:p>
      </dgm:t>
    </dgm:pt>
    <dgm:pt modelId="{284CB80C-4A81-4C68-A0A3-0C7778EF5784}" type="pres">
      <dgm:prSet presAssocID="{C861C673-5748-4D4B-B601-7AB8AA43D86E}" presName="parTrans" presStyleLbl="bgSibTrans2D1" presStyleIdx="5" presStyleCnt="6"/>
      <dgm:spPr/>
      <dgm:t>
        <a:bodyPr/>
        <a:lstStyle/>
        <a:p>
          <a:endParaRPr lang="sr-Latn-RS"/>
        </a:p>
      </dgm:t>
    </dgm:pt>
    <dgm:pt modelId="{8EC7C03A-703D-4B14-80CF-03DA2C962947}" type="pres">
      <dgm:prSet presAssocID="{E45798DE-B585-4FA9-98B4-DF4CDD2B05E8}" presName="node" presStyleLbl="node1" presStyleIdx="5" presStyleCnt="6" custScaleY="64061">
        <dgm:presLayoutVars>
          <dgm:bulletEnabled val="1"/>
        </dgm:presLayoutVars>
      </dgm:prSet>
      <dgm:spPr/>
      <dgm:t>
        <a:bodyPr/>
        <a:lstStyle/>
        <a:p>
          <a:endParaRPr lang="sr-Latn-RS"/>
        </a:p>
      </dgm:t>
    </dgm:pt>
  </dgm:ptLst>
  <dgm:cxnLst>
    <dgm:cxn modelId="{CF694987-70DA-453C-8573-6135D716C888}" type="presOf" srcId="{11DA16C6-8CAF-4FBB-83BD-0F15D2F74F48}" destId="{A38A603F-EC40-41E4-BA70-D5C5F8781BC3}" srcOrd="0" destOrd="0" presId="urn:microsoft.com/office/officeart/2005/8/layout/radial4"/>
    <dgm:cxn modelId="{49770071-AC47-453C-B96D-8878CED0E18F}" srcId="{11DA16C6-8CAF-4FBB-83BD-0F15D2F74F48}" destId="{E45798DE-B585-4FA9-98B4-DF4CDD2B05E8}" srcOrd="5" destOrd="0" parTransId="{C861C673-5748-4D4B-B601-7AB8AA43D86E}" sibTransId="{2C2469AF-1E2B-4452-AED5-F7C23C22D80B}"/>
    <dgm:cxn modelId="{275797E5-0E58-434B-94E1-F2DDEAA97535}" type="presOf" srcId="{6C20EE09-CEB3-4120-A2AE-760EB636D2A3}" destId="{1A97BD5D-D88B-4BDF-9C04-9A8FDBA87F2E}" srcOrd="0" destOrd="0" presId="urn:microsoft.com/office/officeart/2005/8/layout/radial4"/>
    <dgm:cxn modelId="{1F3FAFE1-5A8F-4B62-8B74-450DC5A9EB72}" type="presOf" srcId="{CA688DA4-D576-48DF-AF56-84A20CF08864}" destId="{B8B915FF-FAD2-4327-A8E8-FB9B137542A2}" srcOrd="0" destOrd="0" presId="urn:microsoft.com/office/officeart/2005/8/layout/radial4"/>
    <dgm:cxn modelId="{6D2B245D-6BAB-40D3-BABC-C69195B4BB82}" type="presOf" srcId="{89AB0748-28A5-4AA6-88C2-5A2F850CBA47}" destId="{FBD8A9BB-6C42-4425-B777-7048E4BC7509}" srcOrd="0" destOrd="0" presId="urn:microsoft.com/office/officeart/2005/8/layout/radial4"/>
    <dgm:cxn modelId="{E7E39EE9-1A35-4846-AA7B-A19C21AD61E0}" type="presOf" srcId="{E45798DE-B585-4FA9-98B4-DF4CDD2B05E8}" destId="{8EC7C03A-703D-4B14-80CF-03DA2C962947}" srcOrd="0" destOrd="0" presId="urn:microsoft.com/office/officeart/2005/8/layout/radial4"/>
    <dgm:cxn modelId="{F865B612-28FA-4099-B6A6-4B9C14CACDC9}" type="presOf" srcId="{6310FD69-D567-4069-9125-5C89D7D0366C}" destId="{A39EC9E4-4DCD-4C5C-B3E7-3180A7E676BC}" srcOrd="0" destOrd="0" presId="urn:microsoft.com/office/officeart/2005/8/layout/radial4"/>
    <dgm:cxn modelId="{DBC7D7EC-091D-4416-8BFD-8EDCE836F21B}" type="presOf" srcId="{95B85839-953C-4107-8C12-B28A5A3F45EC}" destId="{DBDFA7ED-47C4-4DAE-BCB0-FDCE24E0A939}" srcOrd="0" destOrd="0" presId="urn:microsoft.com/office/officeart/2005/8/layout/radial4"/>
    <dgm:cxn modelId="{D86641DA-B168-4B1D-9172-D93E7A0AC848}" type="presOf" srcId="{430A538F-CF64-44DA-AB72-CDA9AD20CE83}" destId="{9BBD46BF-6C10-4C41-9833-659933681F6E}" srcOrd="0" destOrd="0" presId="urn:microsoft.com/office/officeart/2005/8/layout/radial4"/>
    <dgm:cxn modelId="{8643985C-D8A3-4449-9001-00469396A97B}" type="presOf" srcId="{227D0F75-A85E-48A0-923F-CAE2CEE8302B}" destId="{FDD76D25-2A08-46FF-8C07-2877A0C9FB2D}" srcOrd="0" destOrd="0" presId="urn:microsoft.com/office/officeart/2005/8/layout/radial4"/>
    <dgm:cxn modelId="{9591A664-95AB-411B-8BDD-A66E56D4DE78}" srcId="{11DA16C6-8CAF-4FBB-83BD-0F15D2F74F48}" destId="{95B85839-953C-4107-8C12-B28A5A3F45EC}" srcOrd="0" destOrd="0" parTransId="{4FC53550-D4E3-497F-A27C-29619A2A0178}" sibTransId="{4ABFBB04-DBE4-4BE3-B5E8-432C6AEBDAEB}"/>
    <dgm:cxn modelId="{A0C3F366-7F65-470B-890E-C95A9950A25C}" srcId="{11DA16C6-8CAF-4FBB-83BD-0F15D2F74F48}" destId="{6310FD69-D567-4069-9125-5C89D7D0366C}" srcOrd="2" destOrd="0" parTransId="{2CF35C61-DF83-42FC-A7DB-6665A823676E}" sibTransId="{8CF377A4-44DD-4AAC-839C-1C1D99FDCD61}"/>
    <dgm:cxn modelId="{1DC4AA6E-4FBB-45FD-B7E3-8ADF4F407287}" srcId="{1B0F1112-1AD7-4AA4-9A3A-6A2F46283F61}" destId="{11DA16C6-8CAF-4FBB-83BD-0F15D2F74F48}" srcOrd="0" destOrd="0" parTransId="{A1BAD192-7F9E-4506-A9B5-420438854D09}" sibTransId="{6696F078-C7FA-4086-9084-D1C94F161CC1}"/>
    <dgm:cxn modelId="{F50584A2-BECA-42DC-9319-1166FFACBF4C}" type="presOf" srcId="{E09173DF-6089-43BE-9D41-76A8961283CB}" destId="{5587016C-A0FA-4F4B-A93A-619E3C6DAE9A}" srcOrd="0" destOrd="0" presId="urn:microsoft.com/office/officeart/2005/8/layout/radial4"/>
    <dgm:cxn modelId="{728DFCBA-559F-4E74-96AE-7A05CF9DEF65}" type="presOf" srcId="{C861C673-5748-4D4B-B601-7AB8AA43D86E}" destId="{284CB80C-4A81-4C68-A0A3-0C7778EF5784}" srcOrd="0" destOrd="0" presId="urn:microsoft.com/office/officeart/2005/8/layout/radial4"/>
    <dgm:cxn modelId="{B045261B-3FC5-4798-ACC5-A4EFA8749840}" srcId="{11DA16C6-8CAF-4FBB-83BD-0F15D2F74F48}" destId="{CA688DA4-D576-48DF-AF56-84A20CF08864}" srcOrd="1" destOrd="0" parTransId="{227D0F75-A85E-48A0-923F-CAE2CEE8302B}" sibTransId="{6A5E5253-4F22-4BE9-A205-8C9003A8F134}"/>
    <dgm:cxn modelId="{579C4699-B5C2-481A-A1EF-6E92DA4549D5}" type="presOf" srcId="{1B0F1112-1AD7-4AA4-9A3A-6A2F46283F61}" destId="{93BA61E7-081F-4ED9-B60A-AB980AC9A010}" srcOrd="0" destOrd="0" presId="urn:microsoft.com/office/officeart/2005/8/layout/radial4"/>
    <dgm:cxn modelId="{DB38EC61-5E8E-4B76-A3F5-E2EB5BDBDE46}" srcId="{11DA16C6-8CAF-4FBB-83BD-0F15D2F74F48}" destId="{430A538F-CF64-44DA-AB72-CDA9AD20CE83}" srcOrd="3" destOrd="0" parTransId="{89AB0748-28A5-4AA6-88C2-5A2F850CBA47}" sibTransId="{32EE2660-A159-4091-8FA4-7B355AC09DEC}"/>
    <dgm:cxn modelId="{5AE93EF6-AA26-40F2-82CD-0D171A34ABA3}" srcId="{11DA16C6-8CAF-4FBB-83BD-0F15D2F74F48}" destId="{6C20EE09-CEB3-4120-A2AE-760EB636D2A3}" srcOrd="4" destOrd="0" parTransId="{E09173DF-6089-43BE-9D41-76A8961283CB}" sibTransId="{4E95A4F1-B309-4574-A763-F450CA351982}"/>
    <dgm:cxn modelId="{C1B487BB-B4E0-4E5B-BCEC-686F78885C55}" type="presOf" srcId="{2CF35C61-DF83-42FC-A7DB-6665A823676E}" destId="{EA842F94-5DAB-40BA-A137-4DDCD4A7DE5B}" srcOrd="0" destOrd="0" presId="urn:microsoft.com/office/officeart/2005/8/layout/radial4"/>
    <dgm:cxn modelId="{A2FE4574-F8B3-4E6D-B3DD-C718BA6773D1}" type="presOf" srcId="{4FC53550-D4E3-497F-A27C-29619A2A0178}" destId="{1B17F103-9216-4974-BE9E-F576C0AB9A07}" srcOrd="0" destOrd="0" presId="urn:microsoft.com/office/officeart/2005/8/layout/radial4"/>
    <dgm:cxn modelId="{2F94E740-0BFA-4DF0-8C09-A6437C66ED56}" type="presParOf" srcId="{93BA61E7-081F-4ED9-B60A-AB980AC9A010}" destId="{A38A603F-EC40-41E4-BA70-D5C5F8781BC3}" srcOrd="0" destOrd="0" presId="urn:microsoft.com/office/officeart/2005/8/layout/radial4"/>
    <dgm:cxn modelId="{B8439A57-CAE3-41EF-A78F-C6A37C13BD87}" type="presParOf" srcId="{93BA61E7-081F-4ED9-B60A-AB980AC9A010}" destId="{1B17F103-9216-4974-BE9E-F576C0AB9A07}" srcOrd="1" destOrd="0" presId="urn:microsoft.com/office/officeart/2005/8/layout/radial4"/>
    <dgm:cxn modelId="{6E5BE31F-FF78-4D0F-BEFC-68EF4281B80F}" type="presParOf" srcId="{93BA61E7-081F-4ED9-B60A-AB980AC9A010}" destId="{DBDFA7ED-47C4-4DAE-BCB0-FDCE24E0A939}" srcOrd="2" destOrd="0" presId="urn:microsoft.com/office/officeart/2005/8/layout/radial4"/>
    <dgm:cxn modelId="{FEFA30BD-725B-4BB4-A474-E4B567B2494C}" type="presParOf" srcId="{93BA61E7-081F-4ED9-B60A-AB980AC9A010}" destId="{FDD76D25-2A08-46FF-8C07-2877A0C9FB2D}" srcOrd="3" destOrd="0" presId="urn:microsoft.com/office/officeart/2005/8/layout/radial4"/>
    <dgm:cxn modelId="{D652E03D-2CAE-4948-A4FF-1238EA26F20E}" type="presParOf" srcId="{93BA61E7-081F-4ED9-B60A-AB980AC9A010}" destId="{B8B915FF-FAD2-4327-A8E8-FB9B137542A2}" srcOrd="4" destOrd="0" presId="urn:microsoft.com/office/officeart/2005/8/layout/radial4"/>
    <dgm:cxn modelId="{032B96EF-4AB3-4A3D-A7A7-B0B48707FB8C}" type="presParOf" srcId="{93BA61E7-081F-4ED9-B60A-AB980AC9A010}" destId="{EA842F94-5DAB-40BA-A137-4DDCD4A7DE5B}" srcOrd="5" destOrd="0" presId="urn:microsoft.com/office/officeart/2005/8/layout/radial4"/>
    <dgm:cxn modelId="{FFA81FFD-63BC-4046-8E78-B766D4D121E2}" type="presParOf" srcId="{93BA61E7-081F-4ED9-B60A-AB980AC9A010}" destId="{A39EC9E4-4DCD-4C5C-B3E7-3180A7E676BC}" srcOrd="6" destOrd="0" presId="urn:microsoft.com/office/officeart/2005/8/layout/radial4"/>
    <dgm:cxn modelId="{AE653475-0967-4F3F-9161-FF9494EB8FBF}" type="presParOf" srcId="{93BA61E7-081F-4ED9-B60A-AB980AC9A010}" destId="{FBD8A9BB-6C42-4425-B777-7048E4BC7509}" srcOrd="7" destOrd="0" presId="urn:microsoft.com/office/officeart/2005/8/layout/radial4"/>
    <dgm:cxn modelId="{221B8DA4-3ADC-48BD-B853-56C898B1F80A}" type="presParOf" srcId="{93BA61E7-081F-4ED9-B60A-AB980AC9A010}" destId="{9BBD46BF-6C10-4C41-9833-659933681F6E}" srcOrd="8" destOrd="0" presId="urn:microsoft.com/office/officeart/2005/8/layout/radial4"/>
    <dgm:cxn modelId="{329F484A-DB22-4277-9225-6866880957A4}" type="presParOf" srcId="{93BA61E7-081F-4ED9-B60A-AB980AC9A010}" destId="{5587016C-A0FA-4F4B-A93A-619E3C6DAE9A}" srcOrd="9" destOrd="0" presId="urn:microsoft.com/office/officeart/2005/8/layout/radial4"/>
    <dgm:cxn modelId="{28F61EA5-A474-46A0-8314-182EB8264325}" type="presParOf" srcId="{93BA61E7-081F-4ED9-B60A-AB980AC9A010}" destId="{1A97BD5D-D88B-4BDF-9C04-9A8FDBA87F2E}" srcOrd="10" destOrd="0" presId="urn:microsoft.com/office/officeart/2005/8/layout/radial4"/>
    <dgm:cxn modelId="{21E8B4B7-F908-49AB-BDD3-8B495A71A8CD}" type="presParOf" srcId="{93BA61E7-081F-4ED9-B60A-AB980AC9A010}" destId="{284CB80C-4A81-4C68-A0A3-0C7778EF5784}" srcOrd="11" destOrd="0" presId="urn:microsoft.com/office/officeart/2005/8/layout/radial4"/>
    <dgm:cxn modelId="{24C67001-6E94-4AD5-ABF2-838ABE7B59B8}" type="presParOf" srcId="{93BA61E7-081F-4ED9-B60A-AB980AC9A010}" destId="{8EC7C03A-703D-4B14-80CF-03DA2C962947}" srcOrd="12"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2CB039-CC31-48A4-8156-6B36281AE8EC}" type="doc">
      <dgm:prSet loTypeId="urn:microsoft.com/office/officeart/2008/layout/HorizontalMultiLevelHierarchy" loCatId="hierarchy" qsTypeId="urn:microsoft.com/office/officeart/2005/8/quickstyle/simple3" qsCatId="simple" csTypeId="urn:microsoft.com/office/officeart/2005/8/colors/accent1_2" csCatId="accent1" phldr="1"/>
      <dgm:spPr/>
      <dgm:t>
        <a:bodyPr/>
        <a:lstStyle/>
        <a:p>
          <a:endParaRPr lang="en-US"/>
        </a:p>
      </dgm:t>
    </dgm:pt>
    <dgm:pt modelId="{00360BBF-6709-42DA-A6DE-B8193ABE792F}">
      <dgm:prSet phldrT="[Text]" custT="1"/>
      <dgm:spPr/>
      <dgm:t>
        <a:bodyPr vert="vert"/>
        <a:lstStyle/>
        <a:p>
          <a:r>
            <a:rPr lang="sr-Cyrl-RS" sz="3000" dirty="0"/>
            <a:t>На основу чега се доноси буџет</a:t>
          </a:r>
          <a:r>
            <a:rPr lang="en-US" sz="3000" dirty="0"/>
            <a:t>? </a:t>
          </a:r>
        </a:p>
      </dgm:t>
    </dgm:pt>
    <dgm:pt modelId="{F529A454-219A-454C-B138-14C3B361B39F}" type="parTrans" cxnId="{CFDBCFE1-4797-458E-A0CF-256D1699DCBD}">
      <dgm:prSet/>
      <dgm:spPr/>
      <dgm:t>
        <a:bodyPr/>
        <a:lstStyle/>
        <a:p>
          <a:endParaRPr lang="en-US"/>
        </a:p>
      </dgm:t>
    </dgm:pt>
    <dgm:pt modelId="{B5AC9C0B-1D20-4957-A866-89ED18231A73}" type="sibTrans" cxnId="{CFDBCFE1-4797-458E-A0CF-256D1699DCBD}">
      <dgm:prSet/>
      <dgm:spPr/>
      <dgm:t>
        <a:bodyPr/>
        <a:lstStyle/>
        <a:p>
          <a:endParaRPr lang="en-US"/>
        </a:p>
      </dgm:t>
    </dgm:pt>
    <dgm:pt modelId="{0150A799-C83B-499D-BB9F-10C758CEFD9B}">
      <dgm:prSet phldrT="[Text]" custT="1"/>
      <dgm:spPr/>
      <dgm:t>
        <a:bodyPr anchor="t"/>
        <a:lstStyle/>
        <a:p>
          <a:pPr algn="l"/>
          <a:r>
            <a:rPr lang="sr-Cyrl-RS" sz="1400" dirty="0"/>
            <a:t>Закони и прописи:</a:t>
          </a:r>
        </a:p>
        <a:p>
          <a:pPr algn="l"/>
          <a:r>
            <a:rPr lang="sr-Cyrl-RS" sz="1400" dirty="0"/>
            <a:t>Закон о финансирању локалне самоуправе,</a:t>
          </a:r>
          <a:endParaRPr lang="sr-Latn-RS" sz="1400" dirty="0"/>
        </a:p>
        <a:p>
          <a:pPr algn="l"/>
          <a:r>
            <a:rPr lang="sr-Cyrl-RS" sz="1400" dirty="0"/>
            <a:t>Закон о буџетском систему,</a:t>
          </a:r>
          <a:endParaRPr lang="sr-Latn-RS" sz="1400" dirty="0"/>
        </a:p>
        <a:p>
          <a:pPr algn="l"/>
          <a:r>
            <a:rPr lang="sr-Cyrl-RS" sz="1400" dirty="0"/>
            <a:t>Закон о локалној самоуправи, </a:t>
          </a:r>
          <a:endParaRPr lang="sr-Latn-RS" sz="1400" dirty="0"/>
        </a:p>
        <a:p>
          <a:pPr algn="l"/>
          <a:r>
            <a:rPr lang="sr-Cyrl-RS" sz="1400" dirty="0"/>
            <a:t>Упутство Министарства финансија за припрему одлуке о буџету за </a:t>
          </a:r>
          <a:r>
            <a:rPr lang="sr-Cyrl-RS" sz="1400" dirty="0" smtClean="0"/>
            <a:t>2019. </a:t>
          </a:r>
          <a:r>
            <a:rPr lang="sr-Cyrl-RS" sz="1400" dirty="0"/>
            <a:t>годину и др.</a:t>
          </a:r>
        </a:p>
      </dgm:t>
    </dgm:pt>
    <dgm:pt modelId="{F2167233-387A-4C2A-92FA-201B800AF2E5}" type="parTrans" cxnId="{2258ECB3-705E-4310-8AB9-ADAE767310BF}">
      <dgm:prSet/>
      <dgm:spPr/>
      <dgm:t>
        <a:bodyPr/>
        <a:lstStyle/>
        <a:p>
          <a:endParaRPr lang="en-US"/>
        </a:p>
      </dgm:t>
    </dgm:pt>
    <dgm:pt modelId="{C4F81D71-55D6-477B-91FF-B7E8CDA27FA4}" type="sibTrans" cxnId="{2258ECB3-705E-4310-8AB9-ADAE767310BF}">
      <dgm:prSet/>
      <dgm:spPr/>
      <dgm:t>
        <a:bodyPr/>
        <a:lstStyle/>
        <a:p>
          <a:endParaRPr lang="en-US"/>
        </a:p>
      </dgm:t>
    </dgm:pt>
    <dgm:pt modelId="{DA59984A-EA45-43D5-8622-7135015E39DC}">
      <dgm:prSet phldrT="[Text]" custT="1"/>
      <dgm:spPr/>
      <dgm:t>
        <a:bodyPr/>
        <a:lstStyle/>
        <a:p>
          <a:pPr algn="l"/>
          <a:r>
            <a:rPr lang="sr-Cyrl-RS" sz="1400" dirty="0"/>
            <a:t>Стратешки документи:</a:t>
          </a:r>
        </a:p>
        <a:p>
          <a:pPr algn="l"/>
          <a:r>
            <a:rPr lang="sr-Cyrl-RS" sz="1400" dirty="0"/>
            <a:t>Стратегија развоја</a:t>
          </a:r>
          <a:endParaRPr lang="sr-Latn-RS" sz="1400" dirty="0">
            <a:solidFill>
              <a:srgbClr val="FF0000"/>
            </a:solidFill>
          </a:endParaRPr>
        </a:p>
        <a:p>
          <a:pPr algn="l"/>
          <a:r>
            <a:rPr lang="sr-Cyrl-RS" sz="1400" dirty="0"/>
            <a:t>Акциони планови за поједине области</a:t>
          </a:r>
          <a:endParaRPr lang="en-US" sz="1400" dirty="0"/>
        </a:p>
      </dgm:t>
    </dgm:pt>
    <dgm:pt modelId="{346E9DC4-0947-473F-AED9-9AECED92978F}" type="parTrans" cxnId="{5CB019DC-D02B-4F72-8799-DCEC8949294E}">
      <dgm:prSet/>
      <dgm:spPr/>
      <dgm:t>
        <a:bodyPr/>
        <a:lstStyle/>
        <a:p>
          <a:endParaRPr lang="en-US"/>
        </a:p>
      </dgm:t>
    </dgm:pt>
    <dgm:pt modelId="{518CC24E-4035-4B8A-A82C-EA8D78A041FF}" type="sibTrans" cxnId="{5CB019DC-D02B-4F72-8799-DCEC8949294E}">
      <dgm:prSet/>
      <dgm:spPr/>
      <dgm:t>
        <a:bodyPr/>
        <a:lstStyle/>
        <a:p>
          <a:endParaRPr lang="en-US"/>
        </a:p>
      </dgm:t>
    </dgm:pt>
    <dgm:pt modelId="{12F72430-90C8-46E7-9363-A8933111BAFD}">
      <dgm:prSet phldrT="[Text]" custT="1"/>
      <dgm:spPr/>
      <dgm:t>
        <a:bodyPr/>
        <a:lstStyle/>
        <a:p>
          <a:pPr algn="l"/>
          <a:r>
            <a:rPr lang="sr-Cyrl-RS" sz="1400" dirty="0"/>
            <a:t>Потребе буџетских корисника</a:t>
          </a:r>
          <a:endParaRPr lang="en-US" sz="1400" dirty="0"/>
        </a:p>
      </dgm:t>
    </dgm:pt>
    <dgm:pt modelId="{9324F21A-CF22-404B-991C-F0FAD04F1E1A}" type="parTrans" cxnId="{4EE02A3D-8F83-4292-A026-1515ED03FF36}">
      <dgm:prSet/>
      <dgm:spPr/>
      <dgm:t>
        <a:bodyPr/>
        <a:lstStyle/>
        <a:p>
          <a:endParaRPr lang="en-US"/>
        </a:p>
      </dgm:t>
    </dgm:pt>
    <dgm:pt modelId="{DF00040C-AB67-4D43-B520-7E02E511DCB9}" type="sibTrans" cxnId="{4EE02A3D-8F83-4292-A026-1515ED03FF36}">
      <dgm:prSet/>
      <dgm:spPr/>
      <dgm:t>
        <a:bodyPr/>
        <a:lstStyle/>
        <a:p>
          <a:endParaRPr lang="en-US"/>
        </a:p>
      </dgm:t>
    </dgm:pt>
    <dgm:pt modelId="{CACC7C31-0A19-4B77-8109-9AAB9EC25D20}">
      <dgm:prSet phldrT="[Text]" custT="1"/>
      <dgm:spPr/>
      <dgm:t>
        <a:bodyPr/>
        <a:lstStyle/>
        <a:p>
          <a:pPr algn="l"/>
          <a:r>
            <a:rPr lang="sr-Cyrl-RS" sz="1400" dirty="0"/>
            <a:t>Започети пројекти из ранијих година</a:t>
          </a:r>
          <a:endParaRPr lang="en-US" sz="1400" dirty="0"/>
        </a:p>
      </dgm:t>
    </dgm:pt>
    <dgm:pt modelId="{F68F9F1A-A0AC-4627-BB76-A21CB9C16ACA}" type="parTrans" cxnId="{C3F3E9EA-BE7C-42FA-A974-B6909D195A40}">
      <dgm:prSet/>
      <dgm:spPr/>
      <dgm:t>
        <a:bodyPr/>
        <a:lstStyle/>
        <a:p>
          <a:endParaRPr lang="en-US"/>
        </a:p>
      </dgm:t>
    </dgm:pt>
    <dgm:pt modelId="{D22C3584-0D16-4A12-B343-F9C335256014}" type="sibTrans" cxnId="{C3F3E9EA-BE7C-42FA-A974-B6909D195A40}">
      <dgm:prSet/>
      <dgm:spPr/>
      <dgm:t>
        <a:bodyPr/>
        <a:lstStyle/>
        <a:p>
          <a:endParaRPr lang="en-US"/>
        </a:p>
      </dgm:t>
    </dgm:pt>
    <dgm:pt modelId="{24C9F698-7D4E-4709-8117-FB7CF1BB6ECA}">
      <dgm:prSet phldrT="[Text]" custT="1"/>
      <dgm:spPr/>
      <dgm:t>
        <a:bodyPr/>
        <a:lstStyle/>
        <a:p>
          <a:pPr algn="l"/>
          <a:r>
            <a:rPr lang="sr-Cyrl-RS" sz="1400" dirty="0"/>
            <a:t>Остварење прошлогодишњег буџета</a:t>
          </a:r>
          <a:endParaRPr lang="en-US" sz="1400" dirty="0"/>
        </a:p>
      </dgm:t>
    </dgm:pt>
    <dgm:pt modelId="{B764CED6-B38C-4590-855F-1F4460EB1A27}" type="parTrans" cxnId="{04C92B63-107A-49B7-9300-E9098DE5DF6A}">
      <dgm:prSet/>
      <dgm:spPr/>
      <dgm:t>
        <a:bodyPr/>
        <a:lstStyle/>
        <a:p>
          <a:endParaRPr lang="en-US"/>
        </a:p>
      </dgm:t>
    </dgm:pt>
    <dgm:pt modelId="{F823D820-3815-46B0-8D53-E3C09C351FFB}" type="sibTrans" cxnId="{04C92B63-107A-49B7-9300-E9098DE5DF6A}">
      <dgm:prSet/>
      <dgm:spPr/>
      <dgm:t>
        <a:bodyPr/>
        <a:lstStyle/>
        <a:p>
          <a:endParaRPr lang="en-US"/>
        </a:p>
      </dgm:t>
    </dgm:pt>
    <dgm:pt modelId="{25DAE38A-FD8C-46C3-B34D-A50FB369E7DF}" type="pres">
      <dgm:prSet presAssocID="{0E2CB039-CC31-48A4-8156-6B36281AE8EC}" presName="Name0" presStyleCnt="0">
        <dgm:presLayoutVars>
          <dgm:chPref val="1"/>
          <dgm:dir/>
          <dgm:animOne val="branch"/>
          <dgm:animLvl val="lvl"/>
          <dgm:resizeHandles val="exact"/>
        </dgm:presLayoutVars>
      </dgm:prSet>
      <dgm:spPr/>
      <dgm:t>
        <a:bodyPr/>
        <a:lstStyle/>
        <a:p>
          <a:endParaRPr lang="sr-Latn-RS"/>
        </a:p>
      </dgm:t>
    </dgm:pt>
    <dgm:pt modelId="{CB26C9DD-3124-450D-81B6-4B010B30C520}" type="pres">
      <dgm:prSet presAssocID="{00360BBF-6709-42DA-A6DE-B8193ABE792F}" presName="root1" presStyleCnt="0"/>
      <dgm:spPr/>
    </dgm:pt>
    <dgm:pt modelId="{D1C52863-34A6-4E04-9740-6E0567681A8F}" type="pres">
      <dgm:prSet presAssocID="{00360BBF-6709-42DA-A6DE-B8193ABE792F}" presName="LevelOneTextNode" presStyleLbl="node0" presStyleIdx="0" presStyleCnt="1" custScaleX="183914" custScaleY="90176">
        <dgm:presLayoutVars>
          <dgm:chPref val="3"/>
        </dgm:presLayoutVars>
      </dgm:prSet>
      <dgm:spPr/>
      <dgm:t>
        <a:bodyPr/>
        <a:lstStyle/>
        <a:p>
          <a:endParaRPr lang="sr-Latn-RS"/>
        </a:p>
      </dgm:t>
    </dgm:pt>
    <dgm:pt modelId="{CFBE3A7D-7CD3-413D-AA64-9100FA79E8D0}" type="pres">
      <dgm:prSet presAssocID="{00360BBF-6709-42DA-A6DE-B8193ABE792F}" presName="level2hierChild" presStyleCnt="0"/>
      <dgm:spPr/>
    </dgm:pt>
    <dgm:pt modelId="{25CF5DCC-0AE9-4D09-ABC1-8BE4D97FDFCB}" type="pres">
      <dgm:prSet presAssocID="{F2167233-387A-4C2A-92FA-201B800AF2E5}" presName="conn2-1" presStyleLbl="parChTrans1D2" presStyleIdx="0" presStyleCnt="5"/>
      <dgm:spPr/>
      <dgm:t>
        <a:bodyPr/>
        <a:lstStyle/>
        <a:p>
          <a:endParaRPr lang="sr-Latn-RS"/>
        </a:p>
      </dgm:t>
    </dgm:pt>
    <dgm:pt modelId="{61AA8207-A6A4-4905-9FD1-93C90724B340}" type="pres">
      <dgm:prSet presAssocID="{F2167233-387A-4C2A-92FA-201B800AF2E5}" presName="connTx" presStyleLbl="parChTrans1D2" presStyleIdx="0" presStyleCnt="5"/>
      <dgm:spPr/>
      <dgm:t>
        <a:bodyPr/>
        <a:lstStyle/>
        <a:p>
          <a:endParaRPr lang="sr-Latn-RS"/>
        </a:p>
      </dgm:t>
    </dgm:pt>
    <dgm:pt modelId="{E4E2AF43-D45C-43E2-8E5A-8B4F8328AA50}" type="pres">
      <dgm:prSet presAssocID="{0150A799-C83B-499D-BB9F-10C758CEFD9B}" presName="root2" presStyleCnt="0"/>
      <dgm:spPr/>
    </dgm:pt>
    <dgm:pt modelId="{AD67EDBF-32B4-495C-A262-4812FBE80932}" type="pres">
      <dgm:prSet presAssocID="{0150A799-C83B-499D-BB9F-10C758CEFD9B}" presName="LevelTwoTextNode" presStyleLbl="node2" presStyleIdx="0" presStyleCnt="5" custScaleX="189790" custScaleY="230123" custLinFactNeighborX="924" custLinFactNeighborY="6005">
        <dgm:presLayoutVars>
          <dgm:chPref val="3"/>
        </dgm:presLayoutVars>
      </dgm:prSet>
      <dgm:spPr/>
      <dgm:t>
        <a:bodyPr/>
        <a:lstStyle/>
        <a:p>
          <a:endParaRPr lang="sr-Latn-RS"/>
        </a:p>
      </dgm:t>
    </dgm:pt>
    <dgm:pt modelId="{BD88E36A-E711-4840-AED6-01651340FCD0}" type="pres">
      <dgm:prSet presAssocID="{0150A799-C83B-499D-BB9F-10C758CEFD9B}" presName="level3hierChild" presStyleCnt="0"/>
      <dgm:spPr/>
    </dgm:pt>
    <dgm:pt modelId="{F1903401-CDA9-4777-A04C-F19A89F110A0}" type="pres">
      <dgm:prSet presAssocID="{346E9DC4-0947-473F-AED9-9AECED92978F}" presName="conn2-1" presStyleLbl="parChTrans1D2" presStyleIdx="1" presStyleCnt="5"/>
      <dgm:spPr/>
      <dgm:t>
        <a:bodyPr/>
        <a:lstStyle/>
        <a:p>
          <a:endParaRPr lang="sr-Latn-RS"/>
        </a:p>
      </dgm:t>
    </dgm:pt>
    <dgm:pt modelId="{D23E054D-0742-441B-9D09-9EB576968A6E}" type="pres">
      <dgm:prSet presAssocID="{346E9DC4-0947-473F-AED9-9AECED92978F}" presName="connTx" presStyleLbl="parChTrans1D2" presStyleIdx="1" presStyleCnt="5"/>
      <dgm:spPr/>
      <dgm:t>
        <a:bodyPr/>
        <a:lstStyle/>
        <a:p>
          <a:endParaRPr lang="sr-Latn-RS"/>
        </a:p>
      </dgm:t>
    </dgm:pt>
    <dgm:pt modelId="{145ADC9F-A830-493F-9981-28A949B5D57E}" type="pres">
      <dgm:prSet presAssocID="{DA59984A-EA45-43D5-8622-7135015E39DC}" presName="root2" presStyleCnt="0"/>
      <dgm:spPr/>
    </dgm:pt>
    <dgm:pt modelId="{A288E7CD-845A-4B30-8D9E-0FCFF4059FF8}" type="pres">
      <dgm:prSet presAssocID="{DA59984A-EA45-43D5-8622-7135015E39DC}" presName="LevelTwoTextNode" presStyleLbl="node2" presStyleIdx="1" presStyleCnt="5" custScaleX="188329" custScaleY="95383">
        <dgm:presLayoutVars>
          <dgm:chPref val="3"/>
        </dgm:presLayoutVars>
      </dgm:prSet>
      <dgm:spPr/>
      <dgm:t>
        <a:bodyPr/>
        <a:lstStyle/>
        <a:p>
          <a:endParaRPr lang="sr-Latn-RS"/>
        </a:p>
      </dgm:t>
    </dgm:pt>
    <dgm:pt modelId="{8AF56EA1-EF0C-41F7-A64B-4E0DC746E609}" type="pres">
      <dgm:prSet presAssocID="{DA59984A-EA45-43D5-8622-7135015E39DC}" presName="level3hierChild" presStyleCnt="0"/>
      <dgm:spPr/>
    </dgm:pt>
    <dgm:pt modelId="{531482B3-13DA-4E77-8EF9-7A508768A321}" type="pres">
      <dgm:prSet presAssocID="{9324F21A-CF22-404B-991C-F0FAD04F1E1A}" presName="conn2-1" presStyleLbl="parChTrans1D2" presStyleIdx="2" presStyleCnt="5"/>
      <dgm:spPr/>
      <dgm:t>
        <a:bodyPr/>
        <a:lstStyle/>
        <a:p>
          <a:endParaRPr lang="sr-Latn-RS"/>
        </a:p>
      </dgm:t>
    </dgm:pt>
    <dgm:pt modelId="{92BF821D-14E3-40BB-B3C5-212A94A9CA22}" type="pres">
      <dgm:prSet presAssocID="{9324F21A-CF22-404B-991C-F0FAD04F1E1A}" presName="connTx" presStyleLbl="parChTrans1D2" presStyleIdx="2" presStyleCnt="5"/>
      <dgm:spPr/>
      <dgm:t>
        <a:bodyPr/>
        <a:lstStyle/>
        <a:p>
          <a:endParaRPr lang="sr-Latn-RS"/>
        </a:p>
      </dgm:t>
    </dgm:pt>
    <dgm:pt modelId="{CB322892-7746-46FA-9A5A-A13AAAB16AEB}" type="pres">
      <dgm:prSet presAssocID="{12F72430-90C8-46E7-9363-A8933111BAFD}" presName="root2" presStyleCnt="0"/>
      <dgm:spPr/>
    </dgm:pt>
    <dgm:pt modelId="{573F9BF2-AC82-43FC-A361-118085DB3D65}" type="pres">
      <dgm:prSet presAssocID="{12F72430-90C8-46E7-9363-A8933111BAFD}" presName="LevelTwoTextNode" presStyleLbl="node2" presStyleIdx="2" presStyleCnt="5" custScaleX="188642" custScaleY="48152">
        <dgm:presLayoutVars>
          <dgm:chPref val="3"/>
        </dgm:presLayoutVars>
      </dgm:prSet>
      <dgm:spPr/>
      <dgm:t>
        <a:bodyPr/>
        <a:lstStyle/>
        <a:p>
          <a:endParaRPr lang="sr-Latn-RS"/>
        </a:p>
      </dgm:t>
    </dgm:pt>
    <dgm:pt modelId="{83F1B72F-BD92-4E4B-8B73-2DBC7440818F}" type="pres">
      <dgm:prSet presAssocID="{12F72430-90C8-46E7-9363-A8933111BAFD}" presName="level3hierChild" presStyleCnt="0"/>
      <dgm:spPr/>
    </dgm:pt>
    <dgm:pt modelId="{EE8B77DA-77C5-46AD-80A2-BD307CFE9F0A}" type="pres">
      <dgm:prSet presAssocID="{F68F9F1A-A0AC-4627-BB76-A21CB9C16ACA}" presName="conn2-1" presStyleLbl="parChTrans1D2" presStyleIdx="3" presStyleCnt="5"/>
      <dgm:spPr/>
      <dgm:t>
        <a:bodyPr/>
        <a:lstStyle/>
        <a:p>
          <a:endParaRPr lang="sr-Latn-RS"/>
        </a:p>
      </dgm:t>
    </dgm:pt>
    <dgm:pt modelId="{7E8E6685-0078-4B86-BC52-3A0FBAF76686}" type="pres">
      <dgm:prSet presAssocID="{F68F9F1A-A0AC-4627-BB76-A21CB9C16ACA}" presName="connTx" presStyleLbl="parChTrans1D2" presStyleIdx="3" presStyleCnt="5"/>
      <dgm:spPr/>
      <dgm:t>
        <a:bodyPr/>
        <a:lstStyle/>
        <a:p>
          <a:endParaRPr lang="sr-Latn-RS"/>
        </a:p>
      </dgm:t>
    </dgm:pt>
    <dgm:pt modelId="{4C9B0C12-D40F-4085-B321-C72DDFDB9D14}" type="pres">
      <dgm:prSet presAssocID="{CACC7C31-0A19-4B77-8109-9AAB9EC25D20}" presName="root2" presStyleCnt="0"/>
      <dgm:spPr/>
    </dgm:pt>
    <dgm:pt modelId="{B2DE3A8A-BA09-499F-9C72-0630724E4538}" type="pres">
      <dgm:prSet presAssocID="{CACC7C31-0A19-4B77-8109-9AAB9EC25D20}" presName="LevelTwoTextNode" presStyleLbl="node2" presStyleIdx="3" presStyleCnt="5" custScaleX="188676" custScaleY="48056">
        <dgm:presLayoutVars>
          <dgm:chPref val="3"/>
        </dgm:presLayoutVars>
      </dgm:prSet>
      <dgm:spPr/>
      <dgm:t>
        <a:bodyPr/>
        <a:lstStyle/>
        <a:p>
          <a:endParaRPr lang="sr-Latn-RS"/>
        </a:p>
      </dgm:t>
    </dgm:pt>
    <dgm:pt modelId="{225055FE-8B42-4143-ADD3-8E6B554691DD}" type="pres">
      <dgm:prSet presAssocID="{CACC7C31-0A19-4B77-8109-9AAB9EC25D20}" presName="level3hierChild" presStyleCnt="0"/>
      <dgm:spPr/>
    </dgm:pt>
    <dgm:pt modelId="{69201674-1235-4FA7-9CBC-B675F6713E38}" type="pres">
      <dgm:prSet presAssocID="{B764CED6-B38C-4590-855F-1F4460EB1A27}" presName="conn2-1" presStyleLbl="parChTrans1D2" presStyleIdx="4" presStyleCnt="5"/>
      <dgm:spPr/>
      <dgm:t>
        <a:bodyPr/>
        <a:lstStyle/>
        <a:p>
          <a:endParaRPr lang="sr-Latn-RS"/>
        </a:p>
      </dgm:t>
    </dgm:pt>
    <dgm:pt modelId="{EE9BE54A-48D2-43A6-AD4C-394C0EDDA292}" type="pres">
      <dgm:prSet presAssocID="{B764CED6-B38C-4590-855F-1F4460EB1A27}" presName="connTx" presStyleLbl="parChTrans1D2" presStyleIdx="4" presStyleCnt="5"/>
      <dgm:spPr/>
      <dgm:t>
        <a:bodyPr/>
        <a:lstStyle/>
        <a:p>
          <a:endParaRPr lang="sr-Latn-RS"/>
        </a:p>
      </dgm:t>
    </dgm:pt>
    <dgm:pt modelId="{991F253B-0E4F-40EA-A604-E0113D6B712C}" type="pres">
      <dgm:prSet presAssocID="{24C9F698-7D4E-4709-8117-FB7CF1BB6ECA}" presName="root2" presStyleCnt="0"/>
      <dgm:spPr/>
    </dgm:pt>
    <dgm:pt modelId="{94F14A6F-3CD0-4A17-88D3-6F4D0EB2D4E6}" type="pres">
      <dgm:prSet presAssocID="{24C9F698-7D4E-4709-8117-FB7CF1BB6ECA}" presName="LevelTwoTextNode" presStyleLbl="node2" presStyleIdx="4" presStyleCnt="5" custScaleX="189623" custScaleY="49763">
        <dgm:presLayoutVars>
          <dgm:chPref val="3"/>
        </dgm:presLayoutVars>
      </dgm:prSet>
      <dgm:spPr/>
      <dgm:t>
        <a:bodyPr/>
        <a:lstStyle/>
        <a:p>
          <a:endParaRPr lang="sr-Latn-RS"/>
        </a:p>
      </dgm:t>
    </dgm:pt>
    <dgm:pt modelId="{29A4DBB5-5792-469E-B23C-2F896481FC4D}" type="pres">
      <dgm:prSet presAssocID="{24C9F698-7D4E-4709-8117-FB7CF1BB6ECA}" presName="level3hierChild" presStyleCnt="0"/>
      <dgm:spPr/>
    </dgm:pt>
  </dgm:ptLst>
  <dgm:cxnLst>
    <dgm:cxn modelId="{40388A68-B94C-4A35-8C64-05C5C0A60913}" type="presOf" srcId="{F2167233-387A-4C2A-92FA-201B800AF2E5}" destId="{61AA8207-A6A4-4905-9FD1-93C90724B340}" srcOrd="1" destOrd="0" presId="urn:microsoft.com/office/officeart/2008/layout/HorizontalMultiLevelHierarchy"/>
    <dgm:cxn modelId="{EBEF4ADE-627A-4970-BBED-45B55431C879}" type="presOf" srcId="{F68F9F1A-A0AC-4627-BB76-A21CB9C16ACA}" destId="{EE8B77DA-77C5-46AD-80A2-BD307CFE9F0A}" srcOrd="0" destOrd="0" presId="urn:microsoft.com/office/officeart/2008/layout/HorizontalMultiLevelHierarchy"/>
    <dgm:cxn modelId="{296FDAD7-32B9-4AA6-AB43-27535B1CEDA1}" type="presOf" srcId="{B764CED6-B38C-4590-855F-1F4460EB1A27}" destId="{EE9BE54A-48D2-43A6-AD4C-394C0EDDA292}" srcOrd="1" destOrd="0" presId="urn:microsoft.com/office/officeart/2008/layout/HorizontalMultiLevelHierarchy"/>
    <dgm:cxn modelId="{2258ECB3-705E-4310-8AB9-ADAE767310BF}" srcId="{00360BBF-6709-42DA-A6DE-B8193ABE792F}" destId="{0150A799-C83B-499D-BB9F-10C758CEFD9B}" srcOrd="0" destOrd="0" parTransId="{F2167233-387A-4C2A-92FA-201B800AF2E5}" sibTransId="{C4F81D71-55D6-477B-91FF-B7E8CDA27FA4}"/>
    <dgm:cxn modelId="{D638D777-8D10-48F2-B9D8-6C3134F26FF3}" type="presOf" srcId="{00360BBF-6709-42DA-A6DE-B8193ABE792F}" destId="{D1C52863-34A6-4E04-9740-6E0567681A8F}" srcOrd="0" destOrd="0" presId="urn:microsoft.com/office/officeart/2008/layout/HorizontalMultiLevelHierarchy"/>
    <dgm:cxn modelId="{9435DEE7-B833-45BD-8BAB-C370E3ADA3A3}" type="presOf" srcId="{F2167233-387A-4C2A-92FA-201B800AF2E5}" destId="{25CF5DCC-0AE9-4D09-ABC1-8BE4D97FDFCB}" srcOrd="0" destOrd="0" presId="urn:microsoft.com/office/officeart/2008/layout/HorizontalMultiLevelHierarchy"/>
    <dgm:cxn modelId="{54DF95BD-B55C-478B-B176-94F45C467DEA}" type="presOf" srcId="{24C9F698-7D4E-4709-8117-FB7CF1BB6ECA}" destId="{94F14A6F-3CD0-4A17-88D3-6F4D0EB2D4E6}" srcOrd="0" destOrd="0" presId="urn:microsoft.com/office/officeart/2008/layout/HorizontalMultiLevelHierarchy"/>
    <dgm:cxn modelId="{04C92B63-107A-49B7-9300-E9098DE5DF6A}" srcId="{00360BBF-6709-42DA-A6DE-B8193ABE792F}" destId="{24C9F698-7D4E-4709-8117-FB7CF1BB6ECA}" srcOrd="4" destOrd="0" parTransId="{B764CED6-B38C-4590-855F-1F4460EB1A27}" sibTransId="{F823D820-3815-46B0-8D53-E3C09C351FFB}"/>
    <dgm:cxn modelId="{2C85DAA3-D0FC-43CA-9B0A-F73BC8EBF88D}" type="presOf" srcId="{9324F21A-CF22-404B-991C-F0FAD04F1E1A}" destId="{92BF821D-14E3-40BB-B3C5-212A94A9CA22}" srcOrd="1" destOrd="0" presId="urn:microsoft.com/office/officeart/2008/layout/HorizontalMultiLevelHierarchy"/>
    <dgm:cxn modelId="{C39D5786-DF54-4F2D-BB08-544A5A89AC42}" type="presOf" srcId="{DA59984A-EA45-43D5-8622-7135015E39DC}" destId="{A288E7CD-845A-4B30-8D9E-0FCFF4059FF8}" srcOrd="0" destOrd="0" presId="urn:microsoft.com/office/officeart/2008/layout/HorizontalMultiLevelHierarchy"/>
    <dgm:cxn modelId="{34283C31-8592-4422-A1A3-73AB4C9D03AC}" type="presOf" srcId="{346E9DC4-0947-473F-AED9-9AECED92978F}" destId="{F1903401-CDA9-4777-A04C-F19A89F110A0}" srcOrd="0" destOrd="0" presId="urn:microsoft.com/office/officeart/2008/layout/HorizontalMultiLevelHierarchy"/>
    <dgm:cxn modelId="{4EE02A3D-8F83-4292-A026-1515ED03FF36}" srcId="{00360BBF-6709-42DA-A6DE-B8193ABE792F}" destId="{12F72430-90C8-46E7-9363-A8933111BAFD}" srcOrd="2" destOrd="0" parTransId="{9324F21A-CF22-404B-991C-F0FAD04F1E1A}" sibTransId="{DF00040C-AB67-4D43-B520-7E02E511DCB9}"/>
    <dgm:cxn modelId="{5F3E36FB-962E-4D75-AA46-DDFDEC90684F}" type="presOf" srcId="{9324F21A-CF22-404B-991C-F0FAD04F1E1A}" destId="{531482B3-13DA-4E77-8EF9-7A508768A321}" srcOrd="0" destOrd="0" presId="urn:microsoft.com/office/officeart/2008/layout/HorizontalMultiLevelHierarchy"/>
    <dgm:cxn modelId="{E5279A4E-EE6C-4FFB-B246-5E27296AFE3A}" type="presOf" srcId="{12F72430-90C8-46E7-9363-A8933111BAFD}" destId="{573F9BF2-AC82-43FC-A361-118085DB3D65}" srcOrd="0" destOrd="0" presId="urn:microsoft.com/office/officeart/2008/layout/HorizontalMultiLevelHierarchy"/>
    <dgm:cxn modelId="{E2BD27D4-DAC4-4519-8D15-C28EE4B2AB17}" type="presOf" srcId="{CACC7C31-0A19-4B77-8109-9AAB9EC25D20}" destId="{B2DE3A8A-BA09-499F-9C72-0630724E4538}" srcOrd="0" destOrd="0" presId="urn:microsoft.com/office/officeart/2008/layout/HorizontalMultiLevelHierarchy"/>
    <dgm:cxn modelId="{01BF0D4B-39BD-418F-9FD8-FA1BCFA1191B}" type="presOf" srcId="{0150A799-C83B-499D-BB9F-10C758CEFD9B}" destId="{AD67EDBF-32B4-495C-A262-4812FBE80932}" srcOrd="0" destOrd="0" presId="urn:microsoft.com/office/officeart/2008/layout/HorizontalMultiLevelHierarchy"/>
    <dgm:cxn modelId="{CFDBCFE1-4797-458E-A0CF-256D1699DCBD}" srcId="{0E2CB039-CC31-48A4-8156-6B36281AE8EC}" destId="{00360BBF-6709-42DA-A6DE-B8193ABE792F}" srcOrd="0" destOrd="0" parTransId="{F529A454-219A-454C-B138-14C3B361B39F}" sibTransId="{B5AC9C0B-1D20-4957-A866-89ED18231A73}"/>
    <dgm:cxn modelId="{5CB019DC-D02B-4F72-8799-DCEC8949294E}" srcId="{00360BBF-6709-42DA-A6DE-B8193ABE792F}" destId="{DA59984A-EA45-43D5-8622-7135015E39DC}" srcOrd="1" destOrd="0" parTransId="{346E9DC4-0947-473F-AED9-9AECED92978F}" sibTransId="{518CC24E-4035-4B8A-A82C-EA8D78A041FF}"/>
    <dgm:cxn modelId="{200F0BB4-194A-4F9E-8035-F09C349D5691}" type="presOf" srcId="{346E9DC4-0947-473F-AED9-9AECED92978F}" destId="{D23E054D-0742-441B-9D09-9EB576968A6E}" srcOrd="1" destOrd="0" presId="urn:microsoft.com/office/officeart/2008/layout/HorizontalMultiLevelHierarchy"/>
    <dgm:cxn modelId="{C3F3E9EA-BE7C-42FA-A974-B6909D195A40}" srcId="{00360BBF-6709-42DA-A6DE-B8193ABE792F}" destId="{CACC7C31-0A19-4B77-8109-9AAB9EC25D20}" srcOrd="3" destOrd="0" parTransId="{F68F9F1A-A0AC-4627-BB76-A21CB9C16ACA}" sibTransId="{D22C3584-0D16-4A12-B343-F9C335256014}"/>
    <dgm:cxn modelId="{576C8ACB-F866-4817-A9DB-50D6A32736E8}" type="presOf" srcId="{F68F9F1A-A0AC-4627-BB76-A21CB9C16ACA}" destId="{7E8E6685-0078-4B86-BC52-3A0FBAF76686}" srcOrd="1" destOrd="0" presId="urn:microsoft.com/office/officeart/2008/layout/HorizontalMultiLevelHierarchy"/>
    <dgm:cxn modelId="{95AB8CFE-8FB4-44AD-859A-6210B1783C5C}" type="presOf" srcId="{0E2CB039-CC31-48A4-8156-6B36281AE8EC}" destId="{25DAE38A-FD8C-46C3-B34D-A50FB369E7DF}" srcOrd="0" destOrd="0" presId="urn:microsoft.com/office/officeart/2008/layout/HorizontalMultiLevelHierarchy"/>
    <dgm:cxn modelId="{FB5A4DD2-91D2-40A1-813C-E41EC57616AE}" type="presOf" srcId="{B764CED6-B38C-4590-855F-1F4460EB1A27}" destId="{69201674-1235-4FA7-9CBC-B675F6713E38}" srcOrd="0" destOrd="0" presId="urn:microsoft.com/office/officeart/2008/layout/HorizontalMultiLevelHierarchy"/>
    <dgm:cxn modelId="{F43F3809-C85D-45B0-8B1F-A48A2240F7FD}" type="presParOf" srcId="{25DAE38A-FD8C-46C3-B34D-A50FB369E7DF}" destId="{CB26C9DD-3124-450D-81B6-4B010B30C520}" srcOrd="0" destOrd="0" presId="urn:microsoft.com/office/officeart/2008/layout/HorizontalMultiLevelHierarchy"/>
    <dgm:cxn modelId="{2944E46B-0331-4BCB-A798-32B203C58265}" type="presParOf" srcId="{CB26C9DD-3124-450D-81B6-4B010B30C520}" destId="{D1C52863-34A6-4E04-9740-6E0567681A8F}" srcOrd="0" destOrd="0" presId="urn:microsoft.com/office/officeart/2008/layout/HorizontalMultiLevelHierarchy"/>
    <dgm:cxn modelId="{F2729F2A-A943-4A2C-87AA-9EA209FBF982}" type="presParOf" srcId="{CB26C9DD-3124-450D-81B6-4B010B30C520}" destId="{CFBE3A7D-7CD3-413D-AA64-9100FA79E8D0}" srcOrd="1" destOrd="0" presId="urn:microsoft.com/office/officeart/2008/layout/HorizontalMultiLevelHierarchy"/>
    <dgm:cxn modelId="{BEF379DB-5DFA-4386-AFDB-5F4C6BAEF77C}" type="presParOf" srcId="{CFBE3A7D-7CD3-413D-AA64-9100FA79E8D0}" destId="{25CF5DCC-0AE9-4D09-ABC1-8BE4D97FDFCB}" srcOrd="0" destOrd="0" presId="urn:microsoft.com/office/officeart/2008/layout/HorizontalMultiLevelHierarchy"/>
    <dgm:cxn modelId="{6B6EE897-CB21-494F-A275-3F65B2330CD8}" type="presParOf" srcId="{25CF5DCC-0AE9-4D09-ABC1-8BE4D97FDFCB}" destId="{61AA8207-A6A4-4905-9FD1-93C90724B340}" srcOrd="0" destOrd="0" presId="urn:microsoft.com/office/officeart/2008/layout/HorizontalMultiLevelHierarchy"/>
    <dgm:cxn modelId="{71C16420-94D0-4C4D-8826-0C65D893AC5A}" type="presParOf" srcId="{CFBE3A7D-7CD3-413D-AA64-9100FA79E8D0}" destId="{E4E2AF43-D45C-43E2-8E5A-8B4F8328AA50}" srcOrd="1" destOrd="0" presId="urn:microsoft.com/office/officeart/2008/layout/HorizontalMultiLevelHierarchy"/>
    <dgm:cxn modelId="{BF712BFE-C950-41CA-87C5-31BDD02EDEE5}" type="presParOf" srcId="{E4E2AF43-D45C-43E2-8E5A-8B4F8328AA50}" destId="{AD67EDBF-32B4-495C-A262-4812FBE80932}" srcOrd="0" destOrd="0" presId="urn:microsoft.com/office/officeart/2008/layout/HorizontalMultiLevelHierarchy"/>
    <dgm:cxn modelId="{7147CEBD-6915-4195-841E-7CD7DE6F33E4}" type="presParOf" srcId="{E4E2AF43-D45C-43E2-8E5A-8B4F8328AA50}" destId="{BD88E36A-E711-4840-AED6-01651340FCD0}" srcOrd="1" destOrd="0" presId="urn:microsoft.com/office/officeart/2008/layout/HorizontalMultiLevelHierarchy"/>
    <dgm:cxn modelId="{0A8A22A4-4EDA-4689-B0A9-1198A9E56F06}" type="presParOf" srcId="{CFBE3A7D-7CD3-413D-AA64-9100FA79E8D0}" destId="{F1903401-CDA9-4777-A04C-F19A89F110A0}" srcOrd="2" destOrd="0" presId="urn:microsoft.com/office/officeart/2008/layout/HorizontalMultiLevelHierarchy"/>
    <dgm:cxn modelId="{933306AF-1DFB-4BB3-9D7E-EFC678BAAB07}" type="presParOf" srcId="{F1903401-CDA9-4777-A04C-F19A89F110A0}" destId="{D23E054D-0742-441B-9D09-9EB576968A6E}" srcOrd="0" destOrd="0" presId="urn:microsoft.com/office/officeart/2008/layout/HorizontalMultiLevelHierarchy"/>
    <dgm:cxn modelId="{5944B083-DBD5-40A0-A7C2-97EE7928F409}" type="presParOf" srcId="{CFBE3A7D-7CD3-413D-AA64-9100FA79E8D0}" destId="{145ADC9F-A830-493F-9981-28A949B5D57E}" srcOrd="3" destOrd="0" presId="urn:microsoft.com/office/officeart/2008/layout/HorizontalMultiLevelHierarchy"/>
    <dgm:cxn modelId="{0CA230BB-4CD5-404C-BE9F-5BC1C225C2EE}" type="presParOf" srcId="{145ADC9F-A830-493F-9981-28A949B5D57E}" destId="{A288E7CD-845A-4B30-8D9E-0FCFF4059FF8}" srcOrd="0" destOrd="0" presId="urn:microsoft.com/office/officeart/2008/layout/HorizontalMultiLevelHierarchy"/>
    <dgm:cxn modelId="{3E6A55AD-4F8D-47D7-9596-9A9228B677C8}" type="presParOf" srcId="{145ADC9F-A830-493F-9981-28A949B5D57E}" destId="{8AF56EA1-EF0C-41F7-A64B-4E0DC746E609}" srcOrd="1" destOrd="0" presId="urn:microsoft.com/office/officeart/2008/layout/HorizontalMultiLevelHierarchy"/>
    <dgm:cxn modelId="{09BC75D1-9083-4561-85C8-75AF4AA86828}" type="presParOf" srcId="{CFBE3A7D-7CD3-413D-AA64-9100FA79E8D0}" destId="{531482B3-13DA-4E77-8EF9-7A508768A321}" srcOrd="4" destOrd="0" presId="urn:microsoft.com/office/officeart/2008/layout/HorizontalMultiLevelHierarchy"/>
    <dgm:cxn modelId="{4EAC49D4-BDB5-4EB2-8578-C2E070F88431}" type="presParOf" srcId="{531482B3-13DA-4E77-8EF9-7A508768A321}" destId="{92BF821D-14E3-40BB-B3C5-212A94A9CA22}" srcOrd="0" destOrd="0" presId="urn:microsoft.com/office/officeart/2008/layout/HorizontalMultiLevelHierarchy"/>
    <dgm:cxn modelId="{D8757985-95D4-41F4-9DDE-14544475857D}" type="presParOf" srcId="{CFBE3A7D-7CD3-413D-AA64-9100FA79E8D0}" destId="{CB322892-7746-46FA-9A5A-A13AAAB16AEB}" srcOrd="5" destOrd="0" presId="urn:microsoft.com/office/officeart/2008/layout/HorizontalMultiLevelHierarchy"/>
    <dgm:cxn modelId="{73C89E73-4139-434D-87AD-ADAD0C59E908}" type="presParOf" srcId="{CB322892-7746-46FA-9A5A-A13AAAB16AEB}" destId="{573F9BF2-AC82-43FC-A361-118085DB3D65}" srcOrd="0" destOrd="0" presId="urn:microsoft.com/office/officeart/2008/layout/HorizontalMultiLevelHierarchy"/>
    <dgm:cxn modelId="{88F62846-FA46-46DD-9A34-88ED39FBC415}" type="presParOf" srcId="{CB322892-7746-46FA-9A5A-A13AAAB16AEB}" destId="{83F1B72F-BD92-4E4B-8B73-2DBC7440818F}" srcOrd="1" destOrd="0" presId="urn:microsoft.com/office/officeart/2008/layout/HorizontalMultiLevelHierarchy"/>
    <dgm:cxn modelId="{8F20CA88-25B3-4493-842E-3AFF0C66C0F8}" type="presParOf" srcId="{CFBE3A7D-7CD3-413D-AA64-9100FA79E8D0}" destId="{EE8B77DA-77C5-46AD-80A2-BD307CFE9F0A}" srcOrd="6" destOrd="0" presId="urn:microsoft.com/office/officeart/2008/layout/HorizontalMultiLevelHierarchy"/>
    <dgm:cxn modelId="{46BD5FA2-135F-4D9F-8AF7-F80EFFC323A9}" type="presParOf" srcId="{EE8B77DA-77C5-46AD-80A2-BD307CFE9F0A}" destId="{7E8E6685-0078-4B86-BC52-3A0FBAF76686}" srcOrd="0" destOrd="0" presId="urn:microsoft.com/office/officeart/2008/layout/HorizontalMultiLevelHierarchy"/>
    <dgm:cxn modelId="{46BBF2DE-5F5D-431F-8623-48417D871D57}" type="presParOf" srcId="{CFBE3A7D-7CD3-413D-AA64-9100FA79E8D0}" destId="{4C9B0C12-D40F-4085-B321-C72DDFDB9D14}" srcOrd="7" destOrd="0" presId="urn:microsoft.com/office/officeart/2008/layout/HorizontalMultiLevelHierarchy"/>
    <dgm:cxn modelId="{7CBD2BF3-D51D-4346-927D-53D4E821F69D}" type="presParOf" srcId="{4C9B0C12-D40F-4085-B321-C72DDFDB9D14}" destId="{B2DE3A8A-BA09-499F-9C72-0630724E4538}" srcOrd="0" destOrd="0" presId="urn:microsoft.com/office/officeart/2008/layout/HorizontalMultiLevelHierarchy"/>
    <dgm:cxn modelId="{39EEF601-0469-429F-A54A-4FBE9BDF5D36}" type="presParOf" srcId="{4C9B0C12-D40F-4085-B321-C72DDFDB9D14}" destId="{225055FE-8B42-4143-ADD3-8E6B554691DD}" srcOrd="1" destOrd="0" presId="urn:microsoft.com/office/officeart/2008/layout/HorizontalMultiLevelHierarchy"/>
    <dgm:cxn modelId="{144FBA39-8477-41EA-916B-954C479349CC}" type="presParOf" srcId="{CFBE3A7D-7CD3-413D-AA64-9100FA79E8D0}" destId="{69201674-1235-4FA7-9CBC-B675F6713E38}" srcOrd="8" destOrd="0" presId="urn:microsoft.com/office/officeart/2008/layout/HorizontalMultiLevelHierarchy"/>
    <dgm:cxn modelId="{92AA3B83-8E15-4435-BF74-F86C5A05BEEA}" type="presParOf" srcId="{69201674-1235-4FA7-9CBC-B675F6713E38}" destId="{EE9BE54A-48D2-43A6-AD4C-394C0EDDA292}" srcOrd="0" destOrd="0" presId="urn:microsoft.com/office/officeart/2008/layout/HorizontalMultiLevelHierarchy"/>
    <dgm:cxn modelId="{C84FC69F-3CC3-4003-801C-5D64B1129CD7}" type="presParOf" srcId="{CFBE3A7D-7CD3-413D-AA64-9100FA79E8D0}" destId="{991F253B-0E4F-40EA-A604-E0113D6B712C}" srcOrd="9" destOrd="0" presId="urn:microsoft.com/office/officeart/2008/layout/HorizontalMultiLevelHierarchy"/>
    <dgm:cxn modelId="{24ABB6DB-8CD6-4C64-8306-CBA70F65EC0F}" type="presParOf" srcId="{991F253B-0E4F-40EA-A604-E0113D6B712C}" destId="{94F14A6F-3CD0-4A17-88D3-6F4D0EB2D4E6}" srcOrd="0" destOrd="0" presId="urn:microsoft.com/office/officeart/2008/layout/HorizontalMultiLevelHierarchy"/>
    <dgm:cxn modelId="{41ACFB4D-7855-49B0-ADAF-C505E803E4F5}" type="presParOf" srcId="{991F253B-0E4F-40EA-A604-E0113D6B712C}" destId="{29A4DBB5-5792-469E-B23C-2F896481FC4D}"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28ECFAC-63B3-40F0-9E03-B31D365E432C}" type="doc">
      <dgm:prSet loTypeId="urn:microsoft.com/office/officeart/2005/8/layout/equation1" loCatId="process" qsTypeId="urn:microsoft.com/office/officeart/2005/8/quickstyle/simple1" qsCatId="simple" csTypeId="urn:microsoft.com/office/officeart/2005/8/colors/colorful4" csCatId="colorful" phldr="1"/>
      <dgm:spPr/>
    </dgm:pt>
    <dgm:pt modelId="{567740A1-931A-404E-B8A7-DCAB60009AEA}">
      <dgm:prSet phldrT="[Text]" custT="1"/>
      <dgm:spPr/>
      <dgm:t>
        <a:bodyPr/>
        <a:lstStyle/>
        <a:p>
          <a:r>
            <a:rPr lang="sr-Cyrl-RS" sz="1300" dirty="0">
              <a:solidFill>
                <a:schemeClr val="bg1"/>
              </a:solidFill>
            </a:rPr>
            <a:t>Укупан буџет града </a:t>
          </a:r>
          <a:r>
            <a:rPr lang="sr-Cyrl-RS" sz="1300" dirty="0" smtClean="0">
              <a:solidFill>
                <a:schemeClr val="bg1"/>
              </a:solidFill>
            </a:rPr>
            <a:t>2.115.500.000</a:t>
          </a:r>
          <a:endParaRPr lang="en-US" sz="1300" dirty="0">
            <a:solidFill>
              <a:srgbClr val="FF0000"/>
            </a:solidFill>
          </a:endParaRPr>
        </a:p>
      </dgm:t>
    </dgm:pt>
    <dgm:pt modelId="{0643A071-2AC8-4124-916D-3A8BE5775A6D}" type="parTrans" cxnId="{B1A00774-0D3C-406F-9413-9997B0306F44}">
      <dgm:prSet/>
      <dgm:spPr/>
      <dgm:t>
        <a:bodyPr/>
        <a:lstStyle/>
        <a:p>
          <a:endParaRPr lang="en-US"/>
        </a:p>
      </dgm:t>
    </dgm:pt>
    <dgm:pt modelId="{097825AB-8F2B-4EF3-ABE1-7DCEF8027B99}" type="sibTrans" cxnId="{B1A00774-0D3C-406F-9413-9997B0306F44}">
      <dgm:prSet/>
      <dgm:spPr/>
      <dgm:t>
        <a:bodyPr/>
        <a:lstStyle/>
        <a:p>
          <a:endParaRPr lang="en-US"/>
        </a:p>
      </dgm:t>
    </dgm:pt>
    <dgm:pt modelId="{1F884CF4-1E4C-423F-AE7B-0BAC3D97360D}">
      <dgm:prSet/>
      <dgm:spPr/>
      <dgm:t>
        <a:bodyPr/>
        <a:lstStyle/>
        <a:p>
          <a:r>
            <a:rPr lang="sr-Cyrl-RS" dirty="0"/>
            <a:t>Средства из буџета </a:t>
          </a:r>
          <a:r>
            <a:rPr lang="sr-Cyrl-RS" dirty="0" smtClean="0"/>
            <a:t>града</a:t>
          </a:r>
        </a:p>
        <a:p>
          <a:r>
            <a:rPr lang="sr-Cyrl-RS" dirty="0" smtClean="0">
              <a:solidFill>
                <a:srgbClr val="FF0000"/>
              </a:solidFill>
            </a:rPr>
            <a:t>1.914.595.000</a:t>
          </a:r>
          <a:endParaRPr lang="en-US" dirty="0">
            <a:solidFill>
              <a:srgbClr val="FF0000"/>
            </a:solidFill>
          </a:endParaRPr>
        </a:p>
      </dgm:t>
    </dgm:pt>
    <dgm:pt modelId="{B54F7004-6983-4114-82DE-5ADF4FEF4D02}" type="parTrans" cxnId="{70C4B168-53EF-4508-8C4E-A3F87A5F97DE}">
      <dgm:prSet/>
      <dgm:spPr/>
      <dgm:t>
        <a:bodyPr/>
        <a:lstStyle/>
        <a:p>
          <a:endParaRPr lang="en-US"/>
        </a:p>
      </dgm:t>
    </dgm:pt>
    <dgm:pt modelId="{1B723845-E0D1-4671-AE0F-32E0821595D7}" type="sibTrans" cxnId="{70C4B168-53EF-4508-8C4E-A3F87A5F97DE}">
      <dgm:prSet/>
      <dgm:spPr/>
      <dgm:t>
        <a:bodyPr/>
        <a:lstStyle/>
        <a:p>
          <a:endParaRPr lang="en-US"/>
        </a:p>
      </dgm:t>
    </dgm:pt>
    <dgm:pt modelId="{258C614E-C25D-47E8-BC69-ECC42BFEC5CC}">
      <dgm:prSet/>
      <dgm:spPr/>
      <dgm:t>
        <a:bodyPr/>
        <a:lstStyle/>
        <a:p>
          <a:r>
            <a:rPr lang="sr-Cyrl-RS" dirty="0"/>
            <a:t>Пренета средства из ранијих година</a:t>
          </a:r>
          <a:r>
            <a:rPr lang="sr-Cyrl-RS" dirty="0">
              <a:solidFill>
                <a:srgbClr val="FF0000"/>
              </a:solidFill>
            </a:rPr>
            <a:t> </a:t>
          </a:r>
          <a:r>
            <a:rPr lang="sr-Cyrl-RS" dirty="0" smtClean="0">
              <a:solidFill>
                <a:srgbClr val="FF0000"/>
              </a:solidFill>
            </a:rPr>
            <a:t>200.905.000 </a:t>
          </a:r>
          <a:endParaRPr lang="en-US" dirty="0">
            <a:solidFill>
              <a:srgbClr val="FF0000"/>
            </a:solidFill>
          </a:endParaRPr>
        </a:p>
      </dgm:t>
    </dgm:pt>
    <dgm:pt modelId="{0EE00226-4F18-428E-857D-BB8AB5FED661}" type="parTrans" cxnId="{9FE065B6-BAF0-45E0-96C4-FBC1763BA102}">
      <dgm:prSet/>
      <dgm:spPr/>
      <dgm:t>
        <a:bodyPr/>
        <a:lstStyle/>
        <a:p>
          <a:endParaRPr lang="en-US"/>
        </a:p>
      </dgm:t>
    </dgm:pt>
    <dgm:pt modelId="{44AA7FFE-EC5D-4B4A-A884-0D1E57526835}" type="sibTrans" cxnId="{9FE065B6-BAF0-45E0-96C4-FBC1763BA102}">
      <dgm:prSet/>
      <dgm:spPr/>
      <dgm:t>
        <a:bodyPr/>
        <a:lstStyle/>
        <a:p>
          <a:endParaRPr lang="en-US"/>
        </a:p>
      </dgm:t>
    </dgm:pt>
    <dgm:pt modelId="{688A0EC4-0F6D-4987-959D-CA5F27B3CF24}" type="pres">
      <dgm:prSet presAssocID="{028ECFAC-63B3-40F0-9E03-B31D365E432C}" presName="linearFlow" presStyleCnt="0">
        <dgm:presLayoutVars>
          <dgm:dir/>
          <dgm:resizeHandles val="exact"/>
        </dgm:presLayoutVars>
      </dgm:prSet>
      <dgm:spPr/>
    </dgm:pt>
    <dgm:pt modelId="{D96E659A-663E-485D-BF89-FD74BE74A5C4}" type="pres">
      <dgm:prSet presAssocID="{1F884CF4-1E4C-423F-AE7B-0BAC3D97360D}" presName="node" presStyleLbl="node1" presStyleIdx="0" presStyleCnt="3">
        <dgm:presLayoutVars>
          <dgm:bulletEnabled val="1"/>
        </dgm:presLayoutVars>
      </dgm:prSet>
      <dgm:spPr/>
      <dgm:t>
        <a:bodyPr/>
        <a:lstStyle/>
        <a:p>
          <a:endParaRPr lang="sr-Latn-RS"/>
        </a:p>
      </dgm:t>
    </dgm:pt>
    <dgm:pt modelId="{BA78071E-3EA3-4945-922C-AE021F34276A}" type="pres">
      <dgm:prSet presAssocID="{1B723845-E0D1-4671-AE0F-32E0821595D7}" presName="spacerL" presStyleCnt="0"/>
      <dgm:spPr/>
    </dgm:pt>
    <dgm:pt modelId="{98F3E7AB-6934-48FA-B82F-FBEAF1B2375D}" type="pres">
      <dgm:prSet presAssocID="{1B723845-E0D1-4671-AE0F-32E0821595D7}" presName="sibTrans" presStyleLbl="sibTrans2D1" presStyleIdx="0" presStyleCnt="2"/>
      <dgm:spPr/>
      <dgm:t>
        <a:bodyPr/>
        <a:lstStyle/>
        <a:p>
          <a:endParaRPr lang="sr-Latn-RS"/>
        </a:p>
      </dgm:t>
    </dgm:pt>
    <dgm:pt modelId="{F9CA65E4-8785-4412-A513-0A2695416EE5}" type="pres">
      <dgm:prSet presAssocID="{1B723845-E0D1-4671-AE0F-32E0821595D7}" presName="spacerR" presStyleCnt="0"/>
      <dgm:spPr/>
    </dgm:pt>
    <dgm:pt modelId="{2F60A798-586E-4E47-B649-25F047F36835}" type="pres">
      <dgm:prSet presAssocID="{258C614E-C25D-47E8-BC69-ECC42BFEC5CC}" presName="node" presStyleLbl="node1" presStyleIdx="1" presStyleCnt="3">
        <dgm:presLayoutVars>
          <dgm:bulletEnabled val="1"/>
        </dgm:presLayoutVars>
      </dgm:prSet>
      <dgm:spPr/>
      <dgm:t>
        <a:bodyPr/>
        <a:lstStyle/>
        <a:p>
          <a:endParaRPr lang="sr-Latn-RS"/>
        </a:p>
      </dgm:t>
    </dgm:pt>
    <dgm:pt modelId="{F90D06A4-272D-4E58-B7CB-EB8C424E859B}" type="pres">
      <dgm:prSet presAssocID="{44AA7FFE-EC5D-4B4A-A884-0D1E57526835}" presName="spacerL" presStyleCnt="0"/>
      <dgm:spPr/>
    </dgm:pt>
    <dgm:pt modelId="{41F09F99-3DCC-47E4-9188-F7D103A1F6E3}" type="pres">
      <dgm:prSet presAssocID="{44AA7FFE-EC5D-4B4A-A884-0D1E57526835}" presName="sibTrans" presStyleLbl="sibTrans2D1" presStyleIdx="1" presStyleCnt="2"/>
      <dgm:spPr/>
      <dgm:t>
        <a:bodyPr/>
        <a:lstStyle/>
        <a:p>
          <a:endParaRPr lang="sr-Latn-RS"/>
        </a:p>
      </dgm:t>
    </dgm:pt>
    <dgm:pt modelId="{F015C141-867A-4124-B290-CA1BB3474B22}" type="pres">
      <dgm:prSet presAssocID="{44AA7FFE-EC5D-4B4A-A884-0D1E57526835}" presName="spacerR" presStyleCnt="0"/>
      <dgm:spPr/>
    </dgm:pt>
    <dgm:pt modelId="{6C1FFF0F-B1A4-4C41-B9D3-30452A0DFA4B}" type="pres">
      <dgm:prSet presAssocID="{567740A1-931A-404E-B8A7-DCAB60009AEA}" presName="node" presStyleLbl="node1" presStyleIdx="2" presStyleCnt="3" custScaleX="130342" custScaleY="84618">
        <dgm:presLayoutVars>
          <dgm:bulletEnabled val="1"/>
        </dgm:presLayoutVars>
      </dgm:prSet>
      <dgm:spPr/>
      <dgm:t>
        <a:bodyPr/>
        <a:lstStyle/>
        <a:p>
          <a:endParaRPr lang="sr-Latn-RS"/>
        </a:p>
      </dgm:t>
    </dgm:pt>
  </dgm:ptLst>
  <dgm:cxnLst>
    <dgm:cxn modelId="{9C6BB78E-EFB3-4041-AD67-F0BF8DC2C140}" type="presOf" srcId="{028ECFAC-63B3-40F0-9E03-B31D365E432C}" destId="{688A0EC4-0F6D-4987-959D-CA5F27B3CF24}" srcOrd="0" destOrd="0" presId="urn:microsoft.com/office/officeart/2005/8/layout/equation1"/>
    <dgm:cxn modelId="{DACDA2EA-2B85-43AD-A796-6061D0417520}" type="presOf" srcId="{258C614E-C25D-47E8-BC69-ECC42BFEC5CC}" destId="{2F60A798-586E-4E47-B649-25F047F36835}" srcOrd="0" destOrd="0" presId="urn:microsoft.com/office/officeart/2005/8/layout/equation1"/>
    <dgm:cxn modelId="{70C4B168-53EF-4508-8C4E-A3F87A5F97DE}" srcId="{028ECFAC-63B3-40F0-9E03-B31D365E432C}" destId="{1F884CF4-1E4C-423F-AE7B-0BAC3D97360D}" srcOrd="0" destOrd="0" parTransId="{B54F7004-6983-4114-82DE-5ADF4FEF4D02}" sibTransId="{1B723845-E0D1-4671-AE0F-32E0821595D7}"/>
    <dgm:cxn modelId="{6B017F2C-2CB9-4751-A7CD-30B8BC98049D}" type="presOf" srcId="{567740A1-931A-404E-B8A7-DCAB60009AEA}" destId="{6C1FFF0F-B1A4-4C41-B9D3-30452A0DFA4B}" srcOrd="0" destOrd="0" presId="urn:microsoft.com/office/officeart/2005/8/layout/equation1"/>
    <dgm:cxn modelId="{A08F9C8E-A0B7-46AA-A78A-8BD9FCF7DFC7}" type="presOf" srcId="{44AA7FFE-EC5D-4B4A-A884-0D1E57526835}" destId="{41F09F99-3DCC-47E4-9188-F7D103A1F6E3}" srcOrd="0" destOrd="0" presId="urn:microsoft.com/office/officeart/2005/8/layout/equation1"/>
    <dgm:cxn modelId="{9FE065B6-BAF0-45E0-96C4-FBC1763BA102}" srcId="{028ECFAC-63B3-40F0-9E03-B31D365E432C}" destId="{258C614E-C25D-47E8-BC69-ECC42BFEC5CC}" srcOrd="1" destOrd="0" parTransId="{0EE00226-4F18-428E-857D-BB8AB5FED661}" sibTransId="{44AA7FFE-EC5D-4B4A-A884-0D1E57526835}"/>
    <dgm:cxn modelId="{AA2B371A-C761-4755-A6F9-5CD00112D7B0}" type="presOf" srcId="{1F884CF4-1E4C-423F-AE7B-0BAC3D97360D}" destId="{D96E659A-663E-485D-BF89-FD74BE74A5C4}" srcOrd="0" destOrd="0" presId="urn:microsoft.com/office/officeart/2005/8/layout/equation1"/>
    <dgm:cxn modelId="{B1A00774-0D3C-406F-9413-9997B0306F44}" srcId="{028ECFAC-63B3-40F0-9E03-B31D365E432C}" destId="{567740A1-931A-404E-B8A7-DCAB60009AEA}" srcOrd="2" destOrd="0" parTransId="{0643A071-2AC8-4124-916D-3A8BE5775A6D}" sibTransId="{097825AB-8F2B-4EF3-ABE1-7DCEF8027B99}"/>
    <dgm:cxn modelId="{19DBA710-EAA7-479A-8FB0-39539DFAF5D1}" type="presOf" srcId="{1B723845-E0D1-4671-AE0F-32E0821595D7}" destId="{98F3E7AB-6934-48FA-B82F-FBEAF1B2375D}" srcOrd="0" destOrd="0" presId="urn:microsoft.com/office/officeart/2005/8/layout/equation1"/>
    <dgm:cxn modelId="{E573888D-F9FB-4FE6-AAF3-F927AA2E6EBC}" type="presParOf" srcId="{688A0EC4-0F6D-4987-959D-CA5F27B3CF24}" destId="{D96E659A-663E-485D-BF89-FD74BE74A5C4}" srcOrd="0" destOrd="0" presId="urn:microsoft.com/office/officeart/2005/8/layout/equation1"/>
    <dgm:cxn modelId="{0D0B0A83-F15C-4526-8464-422DF0C5A916}" type="presParOf" srcId="{688A0EC4-0F6D-4987-959D-CA5F27B3CF24}" destId="{BA78071E-3EA3-4945-922C-AE021F34276A}" srcOrd="1" destOrd="0" presId="urn:microsoft.com/office/officeart/2005/8/layout/equation1"/>
    <dgm:cxn modelId="{F031027E-A6F6-4F40-A5F1-E4A0719687A0}" type="presParOf" srcId="{688A0EC4-0F6D-4987-959D-CA5F27B3CF24}" destId="{98F3E7AB-6934-48FA-B82F-FBEAF1B2375D}" srcOrd="2" destOrd="0" presId="urn:microsoft.com/office/officeart/2005/8/layout/equation1"/>
    <dgm:cxn modelId="{D6E988E9-F5EF-40D2-8011-DD3EEFB6D15B}" type="presParOf" srcId="{688A0EC4-0F6D-4987-959D-CA5F27B3CF24}" destId="{F9CA65E4-8785-4412-A513-0A2695416EE5}" srcOrd="3" destOrd="0" presId="urn:microsoft.com/office/officeart/2005/8/layout/equation1"/>
    <dgm:cxn modelId="{98121E6C-7394-4C4E-90C8-4BCB940CB22B}" type="presParOf" srcId="{688A0EC4-0F6D-4987-959D-CA5F27B3CF24}" destId="{2F60A798-586E-4E47-B649-25F047F36835}" srcOrd="4" destOrd="0" presId="urn:microsoft.com/office/officeart/2005/8/layout/equation1"/>
    <dgm:cxn modelId="{AB91E517-F112-4A52-AF08-CE2E95E6B5F1}" type="presParOf" srcId="{688A0EC4-0F6D-4987-959D-CA5F27B3CF24}" destId="{F90D06A4-272D-4E58-B7CB-EB8C424E859B}" srcOrd="5" destOrd="0" presId="urn:microsoft.com/office/officeart/2005/8/layout/equation1"/>
    <dgm:cxn modelId="{D010658D-E5F6-4983-A1B2-31CA122A0D57}" type="presParOf" srcId="{688A0EC4-0F6D-4987-959D-CA5F27B3CF24}" destId="{41F09F99-3DCC-47E4-9188-F7D103A1F6E3}" srcOrd="6" destOrd="0" presId="urn:microsoft.com/office/officeart/2005/8/layout/equation1"/>
    <dgm:cxn modelId="{3C6341AE-0423-446F-A013-72858729AA3E}" type="presParOf" srcId="{688A0EC4-0F6D-4987-959D-CA5F27B3CF24}" destId="{F015C141-867A-4124-B290-CA1BB3474B22}" srcOrd="7" destOrd="0" presId="urn:microsoft.com/office/officeart/2005/8/layout/equation1"/>
    <dgm:cxn modelId="{E0497DF6-7B98-411C-B02B-83AD89D9A9DD}" type="presParOf" srcId="{688A0EC4-0F6D-4987-959D-CA5F27B3CF24}" destId="{6C1FFF0F-B1A4-4C41-B9D3-30452A0DFA4B}"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91C1FF8-D24B-462D-B13F-4086A7342655}" type="doc">
      <dgm:prSet loTypeId="urn:microsoft.com/office/officeart/2005/8/layout/radial3" loCatId="cycle" qsTypeId="urn:microsoft.com/office/officeart/2005/8/quickstyle/simple5" qsCatId="simple" csTypeId="urn:microsoft.com/office/officeart/2005/8/colors/accent4_5" csCatId="accent4" phldr="1"/>
      <dgm:spPr/>
      <dgm:t>
        <a:bodyPr/>
        <a:lstStyle/>
        <a:p>
          <a:endParaRPr lang="en-US"/>
        </a:p>
      </dgm:t>
    </dgm:pt>
    <dgm:pt modelId="{DB1A1606-130D-4B45-9553-0A0B804495DF}">
      <dgm:prSet phldrT="[Text]"/>
      <dgm:spPr/>
      <dgm:t>
        <a:bodyPr/>
        <a:lstStyle/>
        <a:p>
          <a:pPr algn="ctr"/>
          <a:r>
            <a:rPr lang="sr-Cyrl-RS" dirty="0"/>
            <a:t>Приходи од  пореза </a:t>
          </a:r>
          <a:r>
            <a:rPr lang="sr-Cyrl-RS" dirty="0" smtClean="0"/>
            <a:t>1,437.800.000</a:t>
          </a:r>
          <a:r>
            <a:rPr lang="sr-Cyrl-RS" dirty="0" smtClean="0">
              <a:solidFill>
                <a:srgbClr val="FF0000"/>
              </a:solidFill>
            </a:rPr>
            <a:t>    </a:t>
          </a:r>
          <a:r>
            <a:rPr lang="sr-Cyrl-RS" dirty="0" smtClean="0"/>
            <a:t>    </a:t>
          </a:r>
          <a:r>
            <a:rPr lang="sr-Cyrl-RS" dirty="0"/>
            <a:t>динара</a:t>
          </a:r>
          <a:endParaRPr lang="en-US" dirty="0"/>
        </a:p>
      </dgm:t>
    </dgm:pt>
    <dgm:pt modelId="{E71C9696-7619-4519-B8E6-F2196E95C10E}" type="parTrans" cxnId="{8DDA3E00-731C-4A18-9115-B59AF995D68E}">
      <dgm:prSet/>
      <dgm:spPr/>
      <dgm:t>
        <a:bodyPr/>
        <a:lstStyle/>
        <a:p>
          <a:pPr algn="ctr"/>
          <a:endParaRPr lang="en-US"/>
        </a:p>
      </dgm:t>
    </dgm:pt>
    <dgm:pt modelId="{411BF947-09C5-4608-92FF-81B3B11A697B}" type="sibTrans" cxnId="{8DDA3E00-731C-4A18-9115-B59AF995D68E}">
      <dgm:prSet/>
      <dgm:spPr/>
      <dgm:t>
        <a:bodyPr/>
        <a:lstStyle/>
        <a:p>
          <a:pPr algn="ctr"/>
          <a:endParaRPr lang="en-US"/>
        </a:p>
      </dgm:t>
    </dgm:pt>
    <dgm:pt modelId="{AEA7499A-114B-4146-9776-CDD8ACEC6B39}">
      <dgm:prSet phldrT="[Text]"/>
      <dgm:spPr/>
      <dgm:t>
        <a:bodyPr/>
        <a:lstStyle/>
        <a:p>
          <a:pPr algn="ctr"/>
          <a:r>
            <a:rPr lang="sr-Cyrl-RS" dirty="0"/>
            <a:t>Трансфери </a:t>
          </a:r>
          <a:r>
            <a:rPr lang="sr-Cyrl-RS" dirty="0" smtClean="0"/>
            <a:t>166.890.000</a:t>
          </a:r>
          <a:r>
            <a:rPr lang="sr-Latn-RS" dirty="0" smtClean="0">
              <a:solidFill>
                <a:srgbClr val="FF0000"/>
              </a:solidFill>
            </a:rPr>
            <a:t> </a:t>
          </a:r>
          <a:r>
            <a:rPr lang="sr-Cyrl-RS" dirty="0"/>
            <a:t>динара</a:t>
          </a:r>
          <a:endParaRPr lang="en-US" dirty="0"/>
        </a:p>
      </dgm:t>
    </dgm:pt>
    <dgm:pt modelId="{3756029C-568E-4504-8660-3DE9F861C604}" type="parTrans" cxnId="{72EA3587-932B-4810-997C-DB062E3570AF}">
      <dgm:prSet/>
      <dgm:spPr/>
      <dgm:t>
        <a:bodyPr/>
        <a:lstStyle/>
        <a:p>
          <a:pPr algn="ctr"/>
          <a:endParaRPr lang="en-US"/>
        </a:p>
      </dgm:t>
    </dgm:pt>
    <dgm:pt modelId="{FB33CDA3-B14A-45E1-8720-9AFFB02CF5C0}" type="sibTrans" cxnId="{72EA3587-932B-4810-997C-DB062E3570AF}">
      <dgm:prSet/>
      <dgm:spPr/>
      <dgm:t>
        <a:bodyPr/>
        <a:lstStyle/>
        <a:p>
          <a:pPr algn="ctr"/>
          <a:endParaRPr lang="en-US"/>
        </a:p>
      </dgm:t>
    </dgm:pt>
    <dgm:pt modelId="{BF71EFAE-EC9F-46E9-BD2A-1686637595DA}">
      <dgm:prSet phldrT="[Text]"/>
      <dgm:spPr/>
      <dgm:t>
        <a:bodyPr/>
        <a:lstStyle/>
        <a:p>
          <a:pPr algn="ctr"/>
          <a:r>
            <a:rPr lang="sr-Cyrl-RS" dirty="0"/>
            <a:t>Други приходи  </a:t>
          </a:r>
          <a:r>
            <a:rPr lang="en-US" dirty="0" smtClean="0"/>
            <a:t>259</a:t>
          </a:r>
          <a:r>
            <a:rPr lang="sr-Cyrl-RS" dirty="0" smtClean="0"/>
            <a:t>.</a:t>
          </a:r>
          <a:r>
            <a:rPr lang="en-US" dirty="0" smtClean="0"/>
            <a:t>85</a:t>
          </a:r>
          <a:r>
            <a:rPr lang="sr-Cyrl-RS" dirty="0" smtClean="0"/>
            <a:t>5.000 </a:t>
          </a:r>
          <a:r>
            <a:rPr lang="sr-Cyrl-RS" dirty="0"/>
            <a:t>динара</a:t>
          </a:r>
          <a:endParaRPr lang="en-US" dirty="0"/>
        </a:p>
      </dgm:t>
    </dgm:pt>
    <dgm:pt modelId="{C16FE7E0-0CCD-40DA-AE7B-F518D75734AD}" type="parTrans" cxnId="{E91D5090-0D92-42B7-9D4F-F91AB585D7A9}">
      <dgm:prSet/>
      <dgm:spPr/>
      <dgm:t>
        <a:bodyPr/>
        <a:lstStyle/>
        <a:p>
          <a:pPr algn="ctr"/>
          <a:endParaRPr lang="en-US"/>
        </a:p>
      </dgm:t>
    </dgm:pt>
    <dgm:pt modelId="{83F53DA1-8C67-4AF5-A20A-9CEC6105D842}" type="sibTrans" cxnId="{E91D5090-0D92-42B7-9D4F-F91AB585D7A9}">
      <dgm:prSet/>
      <dgm:spPr/>
      <dgm:t>
        <a:bodyPr/>
        <a:lstStyle/>
        <a:p>
          <a:pPr algn="ctr"/>
          <a:endParaRPr lang="en-US"/>
        </a:p>
      </dgm:t>
    </dgm:pt>
    <dgm:pt modelId="{40EF3D92-C4CB-4CBC-8AED-087234C53764}">
      <dgm:prSet phldrT="[Text]"/>
      <dgm:spPr/>
      <dgm:t>
        <a:bodyPr/>
        <a:lstStyle/>
        <a:p>
          <a:pPr algn="ctr"/>
          <a:r>
            <a:rPr lang="sr-Cyrl-RS" dirty="0"/>
            <a:t>Примања од продаје нефинансијске имовине  </a:t>
          </a:r>
          <a:r>
            <a:rPr lang="sr-Cyrl-RS" dirty="0" smtClean="0"/>
            <a:t>30.050.000 </a:t>
          </a:r>
          <a:r>
            <a:rPr lang="sr-Cyrl-RS" dirty="0"/>
            <a:t>динара</a:t>
          </a:r>
          <a:endParaRPr lang="en-US" dirty="0"/>
        </a:p>
      </dgm:t>
    </dgm:pt>
    <dgm:pt modelId="{4FA9126D-361B-4DA5-854C-1DB4EE314D93}" type="parTrans" cxnId="{352C831E-5F27-4CEA-B329-F961BC5C1E53}">
      <dgm:prSet/>
      <dgm:spPr/>
      <dgm:t>
        <a:bodyPr/>
        <a:lstStyle/>
        <a:p>
          <a:pPr algn="ctr"/>
          <a:endParaRPr lang="en-US"/>
        </a:p>
      </dgm:t>
    </dgm:pt>
    <dgm:pt modelId="{DCC66F39-0032-4915-A732-5C415659FF68}" type="sibTrans" cxnId="{352C831E-5F27-4CEA-B329-F961BC5C1E53}">
      <dgm:prSet/>
      <dgm:spPr/>
      <dgm:t>
        <a:bodyPr/>
        <a:lstStyle/>
        <a:p>
          <a:pPr algn="ctr"/>
          <a:endParaRPr lang="en-US"/>
        </a:p>
      </dgm:t>
    </dgm:pt>
    <dgm:pt modelId="{920F0D4F-6C4C-4BE8-9363-F48FBF034871}">
      <dgm:prSet phldrT="[Text]"/>
      <dgm:spPr/>
      <dgm:t>
        <a:bodyPr/>
        <a:lstStyle/>
        <a:p>
          <a:pPr algn="ctr"/>
          <a:r>
            <a:rPr lang="sr-Cyrl-RS" dirty="0"/>
            <a:t>Примања од продаје финансијске имовине  </a:t>
          </a:r>
          <a:r>
            <a:rPr lang="sr-Cyrl-RS" dirty="0" smtClean="0"/>
            <a:t>20.000.000</a:t>
          </a:r>
          <a:r>
            <a:rPr lang="sr-Cyrl-RS" dirty="0" smtClean="0">
              <a:solidFill>
                <a:srgbClr val="FF0000"/>
              </a:solidFill>
            </a:rPr>
            <a:t> </a:t>
          </a:r>
          <a:r>
            <a:rPr lang="sr-Cyrl-RS" dirty="0"/>
            <a:t>динара</a:t>
          </a:r>
          <a:endParaRPr lang="en-US" dirty="0"/>
        </a:p>
      </dgm:t>
    </dgm:pt>
    <dgm:pt modelId="{43AA7920-B602-4336-8E46-A663A1629DDB}" type="parTrans" cxnId="{705D8BCA-A875-424B-917F-D801608B9607}">
      <dgm:prSet/>
      <dgm:spPr/>
      <dgm:t>
        <a:bodyPr/>
        <a:lstStyle/>
        <a:p>
          <a:pPr algn="ctr"/>
          <a:endParaRPr lang="en-US"/>
        </a:p>
      </dgm:t>
    </dgm:pt>
    <dgm:pt modelId="{5F9FEDD2-AAF1-4278-94C9-B59264FA9EB9}" type="sibTrans" cxnId="{705D8BCA-A875-424B-917F-D801608B9607}">
      <dgm:prSet/>
      <dgm:spPr/>
      <dgm:t>
        <a:bodyPr/>
        <a:lstStyle/>
        <a:p>
          <a:pPr algn="ctr"/>
          <a:endParaRPr lang="en-US"/>
        </a:p>
      </dgm:t>
    </dgm:pt>
    <dgm:pt modelId="{15426A40-9AD2-4153-8230-E20BC4B11534}">
      <dgm:prSet phldrT="[Text]" custT="1"/>
      <dgm:spPr/>
      <dgm:t>
        <a:bodyPr/>
        <a:lstStyle/>
        <a:p>
          <a:pPr algn="ctr"/>
          <a:r>
            <a:rPr lang="sr-Cyrl-RS" sz="1000" dirty="0"/>
            <a:t>Пренета средства из ранијих година</a:t>
          </a:r>
          <a:r>
            <a:rPr lang="sr-Latn-RS" sz="1000" dirty="0"/>
            <a:t> </a:t>
          </a:r>
          <a:r>
            <a:rPr lang="sr-Cyrl-RS" sz="1000" dirty="0" smtClean="0"/>
            <a:t>200.905.000 </a:t>
          </a:r>
          <a:r>
            <a:rPr lang="sr-Latn-RS" sz="1000" dirty="0" smtClean="0"/>
            <a:t> </a:t>
          </a:r>
          <a:r>
            <a:rPr lang="sr-Cyrl-RS" sz="1000" dirty="0"/>
            <a:t>динара</a:t>
          </a:r>
          <a:endParaRPr lang="en-US" sz="1000" dirty="0"/>
        </a:p>
      </dgm:t>
    </dgm:pt>
    <dgm:pt modelId="{A1307EAF-2414-4AFE-BE82-97C79333BAA9}" type="parTrans" cxnId="{09B198C8-E6EF-4BF2-B04A-98A7D3B82C52}">
      <dgm:prSet/>
      <dgm:spPr/>
      <dgm:t>
        <a:bodyPr/>
        <a:lstStyle/>
        <a:p>
          <a:pPr algn="ctr"/>
          <a:endParaRPr lang="en-US"/>
        </a:p>
      </dgm:t>
    </dgm:pt>
    <dgm:pt modelId="{869B992E-498B-4FBD-AA48-03E5171031C9}" type="sibTrans" cxnId="{09B198C8-E6EF-4BF2-B04A-98A7D3B82C52}">
      <dgm:prSet/>
      <dgm:spPr/>
      <dgm:t>
        <a:bodyPr/>
        <a:lstStyle/>
        <a:p>
          <a:pPr algn="ctr"/>
          <a:endParaRPr lang="en-US"/>
        </a:p>
      </dgm:t>
    </dgm:pt>
    <dgm:pt modelId="{E6763EE5-8DA4-47FB-A886-915FA197CAD0}" type="pres">
      <dgm:prSet presAssocID="{691C1FF8-D24B-462D-B13F-4086A7342655}" presName="composite" presStyleCnt="0">
        <dgm:presLayoutVars>
          <dgm:chMax val="1"/>
          <dgm:dir/>
          <dgm:resizeHandles val="exact"/>
        </dgm:presLayoutVars>
      </dgm:prSet>
      <dgm:spPr/>
      <dgm:t>
        <a:bodyPr/>
        <a:lstStyle/>
        <a:p>
          <a:endParaRPr lang="sr-Latn-RS"/>
        </a:p>
      </dgm:t>
    </dgm:pt>
    <dgm:pt modelId="{1FB746E2-D736-4446-8093-C865FE09A112}" type="pres">
      <dgm:prSet presAssocID="{691C1FF8-D24B-462D-B13F-4086A7342655}" presName="radial" presStyleCnt="0">
        <dgm:presLayoutVars>
          <dgm:animLvl val="ctr"/>
        </dgm:presLayoutVars>
      </dgm:prSet>
      <dgm:spPr/>
    </dgm:pt>
    <dgm:pt modelId="{EE4EF12A-714A-4B09-B17F-F23081A511A2}" type="pres">
      <dgm:prSet presAssocID="{DB1A1606-130D-4B45-9553-0A0B804495DF}" presName="centerShape" presStyleLbl="vennNode1" presStyleIdx="0" presStyleCnt="6"/>
      <dgm:spPr/>
      <dgm:t>
        <a:bodyPr/>
        <a:lstStyle/>
        <a:p>
          <a:endParaRPr lang="sr-Latn-RS"/>
        </a:p>
      </dgm:t>
    </dgm:pt>
    <dgm:pt modelId="{449BFEB2-6844-4A2C-8DC2-780280CBA079}" type="pres">
      <dgm:prSet presAssocID="{AEA7499A-114B-4146-9776-CDD8ACEC6B39}" presName="node" presStyleLbl="vennNode1" presStyleIdx="1" presStyleCnt="6">
        <dgm:presLayoutVars>
          <dgm:bulletEnabled val="1"/>
        </dgm:presLayoutVars>
      </dgm:prSet>
      <dgm:spPr/>
      <dgm:t>
        <a:bodyPr/>
        <a:lstStyle/>
        <a:p>
          <a:endParaRPr lang="sr-Latn-RS"/>
        </a:p>
      </dgm:t>
    </dgm:pt>
    <dgm:pt modelId="{9DDE88A7-5745-4E4F-A7A8-F71A4DA0D5F2}" type="pres">
      <dgm:prSet presAssocID="{BF71EFAE-EC9F-46E9-BD2A-1686637595DA}" presName="node" presStyleLbl="vennNode1" presStyleIdx="2" presStyleCnt="6" custRadScaleRad="100226" custRadScaleInc="-1012">
        <dgm:presLayoutVars>
          <dgm:bulletEnabled val="1"/>
        </dgm:presLayoutVars>
      </dgm:prSet>
      <dgm:spPr/>
      <dgm:t>
        <a:bodyPr/>
        <a:lstStyle/>
        <a:p>
          <a:endParaRPr lang="sr-Latn-RS"/>
        </a:p>
      </dgm:t>
    </dgm:pt>
    <dgm:pt modelId="{72DE4213-15E1-4436-8045-C055E8A54EDE}" type="pres">
      <dgm:prSet presAssocID="{40EF3D92-C4CB-4CBC-8AED-087234C53764}" presName="node" presStyleLbl="vennNode1" presStyleIdx="3" presStyleCnt="6">
        <dgm:presLayoutVars>
          <dgm:bulletEnabled val="1"/>
        </dgm:presLayoutVars>
      </dgm:prSet>
      <dgm:spPr/>
      <dgm:t>
        <a:bodyPr/>
        <a:lstStyle/>
        <a:p>
          <a:endParaRPr lang="sr-Latn-RS"/>
        </a:p>
      </dgm:t>
    </dgm:pt>
    <dgm:pt modelId="{91CFC9CD-FF79-40EF-A271-A8DBB0423AC2}" type="pres">
      <dgm:prSet presAssocID="{920F0D4F-6C4C-4BE8-9363-F48FBF034871}" presName="node" presStyleLbl="vennNode1" presStyleIdx="4" presStyleCnt="6">
        <dgm:presLayoutVars>
          <dgm:bulletEnabled val="1"/>
        </dgm:presLayoutVars>
      </dgm:prSet>
      <dgm:spPr/>
      <dgm:t>
        <a:bodyPr/>
        <a:lstStyle/>
        <a:p>
          <a:endParaRPr lang="sr-Latn-RS"/>
        </a:p>
      </dgm:t>
    </dgm:pt>
    <dgm:pt modelId="{FC69A2CE-A671-47B5-8CD8-544465E52E9C}" type="pres">
      <dgm:prSet presAssocID="{15426A40-9AD2-4153-8230-E20BC4B11534}" presName="node" presStyleLbl="vennNode1" presStyleIdx="5" presStyleCnt="6">
        <dgm:presLayoutVars>
          <dgm:bulletEnabled val="1"/>
        </dgm:presLayoutVars>
      </dgm:prSet>
      <dgm:spPr/>
      <dgm:t>
        <a:bodyPr/>
        <a:lstStyle/>
        <a:p>
          <a:endParaRPr lang="sr-Latn-RS"/>
        </a:p>
      </dgm:t>
    </dgm:pt>
  </dgm:ptLst>
  <dgm:cxnLst>
    <dgm:cxn modelId="{705D8BCA-A875-424B-917F-D801608B9607}" srcId="{DB1A1606-130D-4B45-9553-0A0B804495DF}" destId="{920F0D4F-6C4C-4BE8-9363-F48FBF034871}" srcOrd="3" destOrd="0" parTransId="{43AA7920-B602-4336-8E46-A663A1629DDB}" sibTransId="{5F9FEDD2-AAF1-4278-94C9-B59264FA9EB9}"/>
    <dgm:cxn modelId="{A8EA5165-9419-4BAD-BDB3-9194338DFA99}" type="presOf" srcId="{920F0D4F-6C4C-4BE8-9363-F48FBF034871}" destId="{91CFC9CD-FF79-40EF-A271-A8DBB0423AC2}" srcOrd="0" destOrd="0" presId="urn:microsoft.com/office/officeart/2005/8/layout/radial3"/>
    <dgm:cxn modelId="{BD97DD6C-52E9-4F11-88AD-F4402B1B1EA5}" type="presOf" srcId="{DB1A1606-130D-4B45-9553-0A0B804495DF}" destId="{EE4EF12A-714A-4B09-B17F-F23081A511A2}" srcOrd="0" destOrd="0" presId="urn:microsoft.com/office/officeart/2005/8/layout/radial3"/>
    <dgm:cxn modelId="{8DDA3E00-731C-4A18-9115-B59AF995D68E}" srcId="{691C1FF8-D24B-462D-B13F-4086A7342655}" destId="{DB1A1606-130D-4B45-9553-0A0B804495DF}" srcOrd="0" destOrd="0" parTransId="{E71C9696-7619-4519-B8E6-F2196E95C10E}" sibTransId="{411BF947-09C5-4608-92FF-81B3B11A697B}"/>
    <dgm:cxn modelId="{72EA3587-932B-4810-997C-DB062E3570AF}" srcId="{DB1A1606-130D-4B45-9553-0A0B804495DF}" destId="{AEA7499A-114B-4146-9776-CDD8ACEC6B39}" srcOrd="0" destOrd="0" parTransId="{3756029C-568E-4504-8660-3DE9F861C604}" sibTransId="{FB33CDA3-B14A-45E1-8720-9AFFB02CF5C0}"/>
    <dgm:cxn modelId="{09B198C8-E6EF-4BF2-B04A-98A7D3B82C52}" srcId="{DB1A1606-130D-4B45-9553-0A0B804495DF}" destId="{15426A40-9AD2-4153-8230-E20BC4B11534}" srcOrd="4" destOrd="0" parTransId="{A1307EAF-2414-4AFE-BE82-97C79333BAA9}" sibTransId="{869B992E-498B-4FBD-AA48-03E5171031C9}"/>
    <dgm:cxn modelId="{E2DFF5B8-BF65-4C45-989F-3918B0A358B8}" type="presOf" srcId="{AEA7499A-114B-4146-9776-CDD8ACEC6B39}" destId="{449BFEB2-6844-4A2C-8DC2-780280CBA079}" srcOrd="0" destOrd="0" presId="urn:microsoft.com/office/officeart/2005/8/layout/radial3"/>
    <dgm:cxn modelId="{71DAB0A2-EB40-4D3D-B8DB-E2D95275BF4D}" type="presOf" srcId="{BF71EFAE-EC9F-46E9-BD2A-1686637595DA}" destId="{9DDE88A7-5745-4E4F-A7A8-F71A4DA0D5F2}" srcOrd="0" destOrd="0" presId="urn:microsoft.com/office/officeart/2005/8/layout/radial3"/>
    <dgm:cxn modelId="{352C831E-5F27-4CEA-B329-F961BC5C1E53}" srcId="{DB1A1606-130D-4B45-9553-0A0B804495DF}" destId="{40EF3D92-C4CB-4CBC-8AED-087234C53764}" srcOrd="2" destOrd="0" parTransId="{4FA9126D-361B-4DA5-854C-1DB4EE314D93}" sibTransId="{DCC66F39-0032-4915-A732-5C415659FF68}"/>
    <dgm:cxn modelId="{EEFECEAF-8E1A-45C3-BE53-B4856566F42A}" type="presOf" srcId="{691C1FF8-D24B-462D-B13F-4086A7342655}" destId="{E6763EE5-8DA4-47FB-A886-915FA197CAD0}" srcOrd="0" destOrd="0" presId="urn:microsoft.com/office/officeart/2005/8/layout/radial3"/>
    <dgm:cxn modelId="{59AD7A56-E922-42AB-9AFA-2F0A33B73EFB}" type="presOf" srcId="{40EF3D92-C4CB-4CBC-8AED-087234C53764}" destId="{72DE4213-15E1-4436-8045-C055E8A54EDE}" srcOrd="0" destOrd="0" presId="urn:microsoft.com/office/officeart/2005/8/layout/radial3"/>
    <dgm:cxn modelId="{FD5DAB64-48D5-432F-938D-E1F3721358B9}" type="presOf" srcId="{15426A40-9AD2-4153-8230-E20BC4B11534}" destId="{FC69A2CE-A671-47B5-8CD8-544465E52E9C}" srcOrd="0" destOrd="0" presId="urn:microsoft.com/office/officeart/2005/8/layout/radial3"/>
    <dgm:cxn modelId="{E91D5090-0D92-42B7-9D4F-F91AB585D7A9}" srcId="{DB1A1606-130D-4B45-9553-0A0B804495DF}" destId="{BF71EFAE-EC9F-46E9-BD2A-1686637595DA}" srcOrd="1" destOrd="0" parTransId="{C16FE7E0-0CCD-40DA-AE7B-F518D75734AD}" sibTransId="{83F53DA1-8C67-4AF5-A20A-9CEC6105D842}"/>
    <dgm:cxn modelId="{87C48BEA-C374-4C9C-B902-0115BE738B0E}" type="presParOf" srcId="{E6763EE5-8DA4-47FB-A886-915FA197CAD0}" destId="{1FB746E2-D736-4446-8093-C865FE09A112}" srcOrd="0" destOrd="0" presId="urn:microsoft.com/office/officeart/2005/8/layout/radial3"/>
    <dgm:cxn modelId="{118A07E3-12B3-4E52-BC0E-385B8E089C28}" type="presParOf" srcId="{1FB746E2-D736-4446-8093-C865FE09A112}" destId="{EE4EF12A-714A-4B09-B17F-F23081A511A2}" srcOrd="0" destOrd="0" presId="urn:microsoft.com/office/officeart/2005/8/layout/radial3"/>
    <dgm:cxn modelId="{60CC9D71-A974-41EE-B9EF-0513EF55550C}" type="presParOf" srcId="{1FB746E2-D736-4446-8093-C865FE09A112}" destId="{449BFEB2-6844-4A2C-8DC2-780280CBA079}" srcOrd="1" destOrd="0" presId="urn:microsoft.com/office/officeart/2005/8/layout/radial3"/>
    <dgm:cxn modelId="{9B76058B-03D0-477D-ADAF-69F9BA416969}" type="presParOf" srcId="{1FB746E2-D736-4446-8093-C865FE09A112}" destId="{9DDE88A7-5745-4E4F-A7A8-F71A4DA0D5F2}" srcOrd="2" destOrd="0" presId="urn:microsoft.com/office/officeart/2005/8/layout/radial3"/>
    <dgm:cxn modelId="{BBA494C5-DF7A-463A-A778-D7424FE42FD1}" type="presParOf" srcId="{1FB746E2-D736-4446-8093-C865FE09A112}" destId="{72DE4213-15E1-4436-8045-C055E8A54EDE}" srcOrd="3" destOrd="0" presId="urn:microsoft.com/office/officeart/2005/8/layout/radial3"/>
    <dgm:cxn modelId="{829D5A23-E7C8-4F2F-BBF0-A05AEF87B1F3}" type="presParOf" srcId="{1FB746E2-D736-4446-8093-C865FE09A112}" destId="{91CFC9CD-FF79-40EF-A271-A8DBB0423AC2}" srcOrd="4" destOrd="0" presId="urn:microsoft.com/office/officeart/2005/8/layout/radial3"/>
    <dgm:cxn modelId="{AB36D377-182D-4F38-A7FA-BE410BDE00D5}" type="presParOf" srcId="{1FB746E2-D736-4446-8093-C865FE09A112}" destId="{FC69A2CE-A671-47B5-8CD8-544465E52E9C}" srcOrd="5"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1BE2A8E-285E-4C69-9BFF-CE48B252AA50}" type="doc">
      <dgm:prSet loTypeId="urn:microsoft.com/office/officeart/2005/8/layout/radial6" loCatId="relationship" qsTypeId="urn:microsoft.com/office/officeart/2005/8/quickstyle/simple1" qsCatId="simple" csTypeId="urn:microsoft.com/office/officeart/2005/8/colors/colorful3" csCatId="colorful" phldr="1"/>
      <dgm:spPr/>
      <dgm:t>
        <a:bodyPr/>
        <a:lstStyle/>
        <a:p>
          <a:endParaRPr lang="en-US"/>
        </a:p>
      </dgm:t>
    </dgm:pt>
    <dgm:pt modelId="{9ED1A3B2-A381-4201-823D-E4B4F944886D}">
      <dgm:prSet phldrT="[Text]"/>
      <dgm:spPr/>
      <dgm:t>
        <a:bodyPr/>
        <a:lstStyle/>
        <a:p>
          <a:r>
            <a:rPr lang="sr-Cyrl-RS" dirty="0">
              <a:solidFill>
                <a:schemeClr val="bg1"/>
              </a:solidFill>
            </a:rPr>
            <a:t>Укупни расходи и издаци </a:t>
          </a:r>
          <a:r>
            <a:rPr lang="sr-Cyrl-RS" dirty="0" smtClean="0">
              <a:solidFill>
                <a:schemeClr val="bg1"/>
              </a:solidFill>
            </a:rPr>
            <a:t>2,115.500.000</a:t>
          </a:r>
          <a:endParaRPr lang="en-US" dirty="0">
            <a:solidFill>
              <a:schemeClr val="bg1"/>
            </a:solidFill>
          </a:endParaRPr>
        </a:p>
      </dgm:t>
    </dgm:pt>
    <dgm:pt modelId="{73ADFC91-EAB5-4621-8C76-D207DF7E46EB}" type="parTrans" cxnId="{28F1F12C-F4AD-4E97-81E8-8618F0209646}">
      <dgm:prSet/>
      <dgm:spPr/>
      <dgm:t>
        <a:bodyPr/>
        <a:lstStyle/>
        <a:p>
          <a:endParaRPr lang="en-US"/>
        </a:p>
      </dgm:t>
    </dgm:pt>
    <dgm:pt modelId="{BBBE51B8-3D99-4D37-A53E-85F69FB1F8D4}" type="sibTrans" cxnId="{28F1F12C-F4AD-4E97-81E8-8618F0209646}">
      <dgm:prSet/>
      <dgm:spPr/>
      <dgm:t>
        <a:bodyPr/>
        <a:lstStyle/>
        <a:p>
          <a:endParaRPr lang="en-US"/>
        </a:p>
      </dgm:t>
    </dgm:pt>
    <dgm:pt modelId="{A7091EAC-498C-4E8C-B46B-331B042A0C75}">
      <dgm:prSet phldrT="[Text]"/>
      <dgm:spPr/>
      <dgm:t>
        <a:bodyPr/>
        <a:lstStyle/>
        <a:p>
          <a:r>
            <a:rPr lang="ru-RU" dirty="0">
              <a:solidFill>
                <a:schemeClr val="bg1"/>
              </a:solidFill>
            </a:rPr>
            <a:t>Коришћење роба и услуга </a:t>
          </a:r>
          <a:r>
            <a:rPr lang="ru-RU" dirty="0" smtClean="0">
              <a:solidFill>
                <a:schemeClr val="bg1"/>
              </a:solidFill>
            </a:rPr>
            <a:t>759.70</a:t>
          </a:r>
          <a:r>
            <a:rPr lang="en-US" dirty="0" smtClean="0">
              <a:solidFill>
                <a:schemeClr val="bg1"/>
              </a:solidFill>
            </a:rPr>
            <a:t>9</a:t>
          </a:r>
          <a:r>
            <a:rPr lang="ru-RU" dirty="0" smtClean="0">
              <a:solidFill>
                <a:schemeClr val="bg1"/>
              </a:solidFill>
            </a:rPr>
            <a:t>.000 </a:t>
          </a:r>
          <a:r>
            <a:rPr lang="ru-RU" dirty="0">
              <a:solidFill>
                <a:schemeClr val="bg1"/>
              </a:solidFill>
            </a:rPr>
            <a:t>динара</a:t>
          </a:r>
          <a:endParaRPr lang="en-US" dirty="0">
            <a:solidFill>
              <a:schemeClr val="bg1"/>
            </a:solidFill>
          </a:endParaRPr>
        </a:p>
      </dgm:t>
    </dgm:pt>
    <dgm:pt modelId="{5263AC43-AEF9-405C-B9BD-C1E77733E429}" type="parTrans" cxnId="{AE26F329-897E-412E-A92A-D95A8804158B}">
      <dgm:prSet/>
      <dgm:spPr/>
      <dgm:t>
        <a:bodyPr/>
        <a:lstStyle/>
        <a:p>
          <a:endParaRPr lang="en-US"/>
        </a:p>
      </dgm:t>
    </dgm:pt>
    <dgm:pt modelId="{686A1A37-AC61-4EC6-8398-59788F898E91}" type="sibTrans" cxnId="{AE26F329-897E-412E-A92A-D95A8804158B}">
      <dgm:prSet/>
      <dgm:spPr/>
      <dgm:t>
        <a:bodyPr/>
        <a:lstStyle/>
        <a:p>
          <a:endParaRPr lang="en-US"/>
        </a:p>
      </dgm:t>
    </dgm:pt>
    <dgm:pt modelId="{7D1C9009-9B60-4C15-8E3B-F949FAB90776}">
      <dgm:prSet phldrT="[Text]" phldr="1"/>
      <dgm:spPr/>
      <dgm:t>
        <a:bodyPr/>
        <a:lstStyle/>
        <a:p>
          <a:endParaRPr lang="en-US" dirty="0"/>
        </a:p>
      </dgm:t>
    </dgm:pt>
    <dgm:pt modelId="{E75197AC-E7B0-4C26-9D1F-47E47BE7CCEF}" type="parTrans" cxnId="{4E6E6427-5348-4ECF-99CC-46CA5F3BDA5F}">
      <dgm:prSet/>
      <dgm:spPr/>
      <dgm:t>
        <a:bodyPr/>
        <a:lstStyle/>
        <a:p>
          <a:endParaRPr lang="en-US"/>
        </a:p>
      </dgm:t>
    </dgm:pt>
    <dgm:pt modelId="{9D56A871-CE7A-4922-AAF9-9D95A29D1039}" type="sibTrans" cxnId="{4E6E6427-5348-4ECF-99CC-46CA5F3BDA5F}">
      <dgm:prSet/>
      <dgm:spPr/>
      <dgm:t>
        <a:bodyPr/>
        <a:lstStyle/>
        <a:p>
          <a:endParaRPr lang="en-US"/>
        </a:p>
      </dgm:t>
    </dgm:pt>
    <dgm:pt modelId="{BEBB7508-5593-4665-86D9-67DC9EEDFE00}">
      <dgm:prSet phldrT="[Text]" phldr="1"/>
      <dgm:spPr/>
      <dgm:t>
        <a:bodyPr/>
        <a:lstStyle/>
        <a:p>
          <a:endParaRPr lang="en-US"/>
        </a:p>
      </dgm:t>
    </dgm:pt>
    <dgm:pt modelId="{C01D930E-241E-4B8F-9FFE-A12F23D4AE61}" type="parTrans" cxnId="{8AD44159-442C-4DEC-ACDC-2060DD6FE511}">
      <dgm:prSet/>
      <dgm:spPr/>
      <dgm:t>
        <a:bodyPr/>
        <a:lstStyle/>
        <a:p>
          <a:endParaRPr lang="en-US"/>
        </a:p>
      </dgm:t>
    </dgm:pt>
    <dgm:pt modelId="{8C2D30BC-9728-4727-AC9C-7DD1886B66DA}" type="sibTrans" cxnId="{8AD44159-442C-4DEC-ACDC-2060DD6FE511}">
      <dgm:prSet/>
      <dgm:spPr/>
      <dgm:t>
        <a:bodyPr/>
        <a:lstStyle/>
        <a:p>
          <a:endParaRPr lang="en-US"/>
        </a:p>
      </dgm:t>
    </dgm:pt>
    <dgm:pt modelId="{DC185536-47EC-480B-B419-24BC666B206E}">
      <dgm:prSet phldrT="[Text]" phldr="1"/>
      <dgm:spPr/>
      <dgm:t>
        <a:bodyPr/>
        <a:lstStyle/>
        <a:p>
          <a:endParaRPr lang="en-US"/>
        </a:p>
      </dgm:t>
    </dgm:pt>
    <dgm:pt modelId="{43B3845C-4A8E-4186-AC01-CB23C9CE3CE4}" type="parTrans" cxnId="{D6D3D766-AAF1-452B-B7A5-DE64D7EFBDAC}">
      <dgm:prSet/>
      <dgm:spPr/>
      <dgm:t>
        <a:bodyPr/>
        <a:lstStyle/>
        <a:p>
          <a:endParaRPr lang="en-US"/>
        </a:p>
      </dgm:t>
    </dgm:pt>
    <dgm:pt modelId="{FF327DB0-0FCC-45EC-A004-6349AB5E0A19}" type="sibTrans" cxnId="{D6D3D766-AAF1-452B-B7A5-DE64D7EFBDAC}">
      <dgm:prSet/>
      <dgm:spPr/>
      <dgm:t>
        <a:bodyPr/>
        <a:lstStyle/>
        <a:p>
          <a:endParaRPr lang="en-US"/>
        </a:p>
      </dgm:t>
    </dgm:pt>
    <dgm:pt modelId="{343B6168-99DB-4C0C-9BE7-E54D7B80C5AD}">
      <dgm:prSet phldrT="[Text]" phldr="1"/>
      <dgm:spPr/>
      <dgm:t>
        <a:bodyPr/>
        <a:lstStyle/>
        <a:p>
          <a:endParaRPr lang="en-US"/>
        </a:p>
      </dgm:t>
    </dgm:pt>
    <dgm:pt modelId="{6F98FC42-2370-4FD0-A627-0708511F7F32}" type="parTrans" cxnId="{3DFE3AE5-6DA5-4440-A66F-1437FD4DC5D4}">
      <dgm:prSet/>
      <dgm:spPr/>
      <dgm:t>
        <a:bodyPr/>
        <a:lstStyle/>
        <a:p>
          <a:endParaRPr lang="en-US"/>
        </a:p>
      </dgm:t>
    </dgm:pt>
    <dgm:pt modelId="{95FBDDB6-4174-4619-B543-81DEF6B7716A}" type="sibTrans" cxnId="{3DFE3AE5-6DA5-4440-A66F-1437FD4DC5D4}">
      <dgm:prSet/>
      <dgm:spPr/>
      <dgm:t>
        <a:bodyPr/>
        <a:lstStyle/>
        <a:p>
          <a:endParaRPr lang="en-US"/>
        </a:p>
      </dgm:t>
    </dgm:pt>
    <dgm:pt modelId="{AC73436A-3EE6-4AB1-8B81-F0B7414514C2}">
      <dgm:prSet phldrT="[Text]" phldr="1"/>
      <dgm:spPr/>
      <dgm:t>
        <a:bodyPr/>
        <a:lstStyle/>
        <a:p>
          <a:endParaRPr lang="en-US"/>
        </a:p>
      </dgm:t>
    </dgm:pt>
    <dgm:pt modelId="{67F09836-65ED-439A-8E55-BF0FF6A12BA6}" type="parTrans" cxnId="{667A6532-F93A-4FD0-BD4D-A1165020F36F}">
      <dgm:prSet/>
      <dgm:spPr/>
      <dgm:t>
        <a:bodyPr/>
        <a:lstStyle/>
        <a:p>
          <a:endParaRPr lang="en-US"/>
        </a:p>
      </dgm:t>
    </dgm:pt>
    <dgm:pt modelId="{6C19F97B-9D99-4777-817C-1695A372D4F1}" type="sibTrans" cxnId="{667A6532-F93A-4FD0-BD4D-A1165020F36F}">
      <dgm:prSet/>
      <dgm:spPr/>
      <dgm:t>
        <a:bodyPr/>
        <a:lstStyle/>
        <a:p>
          <a:endParaRPr lang="en-US"/>
        </a:p>
      </dgm:t>
    </dgm:pt>
    <dgm:pt modelId="{352A865C-AD96-4AB1-8A5C-397B7A7D9B07}">
      <dgm:prSet phldrT="[Text]" phldr="1"/>
      <dgm:spPr/>
      <dgm:t>
        <a:bodyPr/>
        <a:lstStyle/>
        <a:p>
          <a:endParaRPr lang="en-US"/>
        </a:p>
      </dgm:t>
    </dgm:pt>
    <dgm:pt modelId="{7EC1ADA9-9F6E-4AFC-AE86-4831D523AA38}" type="parTrans" cxnId="{464AEB83-A961-4BF3-980D-8DBCF9264695}">
      <dgm:prSet/>
      <dgm:spPr/>
      <dgm:t>
        <a:bodyPr/>
        <a:lstStyle/>
        <a:p>
          <a:endParaRPr lang="en-US"/>
        </a:p>
      </dgm:t>
    </dgm:pt>
    <dgm:pt modelId="{7473CF13-22F0-41AF-BD4E-305659448BE2}" type="sibTrans" cxnId="{464AEB83-A961-4BF3-980D-8DBCF9264695}">
      <dgm:prSet/>
      <dgm:spPr/>
      <dgm:t>
        <a:bodyPr/>
        <a:lstStyle/>
        <a:p>
          <a:endParaRPr lang="en-US"/>
        </a:p>
      </dgm:t>
    </dgm:pt>
    <dgm:pt modelId="{9C6F0069-43DC-402D-BD84-1006528FCE04}">
      <dgm:prSet/>
      <dgm:spPr/>
      <dgm:t>
        <a:bodyPr/>
        <a:lstStyle/>
        <a:p>
          <a:r>
            <a:rPr lang="sr-Cyrl-RS" dirty="0">
              <a:solidFill>
                <a:schemeClr val="bg1"/>
              </a:solidFill>
            </a:rPr>
            <a:t>Субвенције </a:t>
          </a:r>
          <a:r>
            <a:rPr lang="sr-Cyrl-RS" dirty="0" smtClean="0">
              <a:solidFill>
                <a:schemeClr val="bg1"/>
              </a:solidFill>
            </a:rPr>
            <a:t>8.000,000 </a:t>
          </a:r>
          <a:r>
            <a:rPr lang="sr-Cyrl-RS" dirty="0">
              <a:solidFill>
                <a:schemeClr val="bg1"/>
              </a:solidFill>
            </a:rPr>
            <a:t>динара</a:t>
          </a:r>
          <a:endParaRPr lang="en-US" dirty="0">
            <a:solidFill>
              <a:schemeClr val="bg1"/>
            </a:solidFill>
          </a:endParaRPr>
        </a:p>
      </dgm:t>
    </dgm:pt>
    <dgm:pt modelId="{44D9A023-5F81-4677-8A1D-494A76B02F4A}" type="parTrans" cxnId="{A14346A8-4918-4300-9891-20568D283921}">
      <dgm:prSet/>
      <dgm:spPr/>
      <dgm:t>
        <a:bodyPr/>
        <a:lstStyle/>
        <a:p>
          <a:endParaRPr lang="en-US"/>
        </a:p>
      </dgm:t>
    </dgm:pt>
    <dgm:pt modelId="{9FF20664-3F6F-4415-8233-D443550F6854}" type="sibTrans" cxnId="{A14346A8-4918-4300-9891-20568D283921}">
      <dgm:prSet/>
      <dgm:spPr/>
      <dgm:t>
        <a:bodyPr/>
        <a:lstStyle/>
        <a:p>
          <a:endParaRPr lang="en-US"/>
        </a:p>
      </dgm:t>
    </dgm:pt>
    <dgm:pt modelId="{91651A17-950C-49EC-8C35-2517548AE9E6}">
      <dgm:prSet/>
      <dgm:spPr/>
      <dgm:t>
        <a:bodyPr/>
        <a:lstStyle/>
        <a:p>
          <a:r>
            <a:rPr lang="sr-Cyrl-RS" dirty="0">
              <a:solidFill>
                <a:schemeClr val="bg1"/>
              </a:solidFill>
            </a:rPr>
            <a:t>Капитални издаци </a:t>
          </a:r>
          <a:r>
            <a:rPr lang="sr-Cyrl-RS" dirty="0" smtClean="0">
              <a:solidFill>
                <a:schemeClr val="bg1"/>
              </a:solidFill>
            </a:rPr>
            <a:t>229.729.193 </a:t>
          </a:r>
          <a:r>
            <a:rPr lang="sr-Cyrl-RS" dirty="0">
              <a:solidFill>
                <a:schemeClr val="bg1"/>
              </a:solidFill>
            </a:rPr>
            <a:t>динара</a:t>
          </a:r>
          <a:endParaRPr lang="en-US" dirty="0">
            <a:solidFill>
              <a:schemeClr val="bg1"/>
            </a:solidFill>
          </a:endParaRPr>
        </a:p>
      </dgm:t>
    </dgm:pt>
    <dgm:pt modelId="{842A79D3-4827-4424-A76D-539154392405}" type="parTrans" cxnId="{E14E4EEE-087E-4E8C-92C7-D48A2C2A60C4}">
      <dgm:prSet/>
      <dgm:spPr/>
      <dgm:t>
        <a:bodyPr/>
        <a:lstStyle/>
        <a:p>
          <a:endParaRPr lang="en-US"/>
        </a:p>
      </dgm:t>
    </dgm:pt>
    <dgm:pt modelId="{8962C693-DF60-43F6-9F43-7615C2E1439A}" type="sibTrans" cxnId="{E14E4EEE-087E-4E8C-92C7-D48A2C2A60C4}">
      <dgm:prSet/>
      <dgm:spPr/>
      <dgm:t>
        <a:bodyPr/>
        <a:lstStyle/>
        <a:p>
          <a:endParaRPr lang="en-US"/>
        </a:p>
      </dgm:t>
    </dgm:pt>
    <dgm:pt modelId="{3641F520-BAF8-4BA4-A826-44FA753A5F4E}">
      <dgm:prSet/>
      <dgm:spPr/>
      <dgm:t>
        <a:bodyPr/>
        <a:lstStyle/>
        <a:p>
          <a:endParaRPr lang="en-US" dirty="0"/>
        </a:p>
      </dgm:t>
    </dgm:pt>
    <dgm:pt modelId="{31D6B297-275C-4FAC-A07E-4467512471AD}" type="parTrans" cxnId="{D5A26C81-B5CA-4FF9-85ED-60967857EFA6}">
      <dgm:prSet/>
      <dgm:spPr/>
      <dgm:t>
        <a:bodyPr/>
        <a:lstStyle/>
        <a:p>
          <a:endParaRPr lang="en-US"/>
        </a:p>
      </dgm:t>
    </dgm:pt>
    <dgm:pt modelId="{53B82682-8E0C-4903-98EA-36CBB0B8A63B}" type="sibTrans" cxnId="{D5A26C81-B5CA-4FF9-85ED-60967857EFA6}">
      <dgm:prSet/>
      <dgm:spPr/>
      <dgm:t>
        <a:bodyPr/>
        <a:lstStyle/>
        <a:p>
          <a:endParaRPr lang="en-US"/>
        </a:p>
      </dgm:t>
    </dgm:pt>
    <dgm:pt modelId="{3BA9396D-1753-43D3-A703-A75A7C19204B}">
      <dgm:prSet/>
      <dgm:spPr/>
      <dgm:t>
        <a:bodyPr/>
        <a:lstStyle/>
        <a:p>
          <a:endParaRPr lang="en-US" dirty="0"/>
        </a:p>
      </dgm:t>
    </dgm:pt>
    <dgm:pt modelId="{FDC0F8DA-00AF-40CD-B616-B7AA7472101C}" type="parTrans" cxnId="{4A16358E-6F75-4AC0-B6E5-E26F15B1A750}">
      <dgm:prSet/>
      <dgm:spPr/>
      <dgm:t>
        <a:bodyPr/>
        <a:lstStyle/>
        <a:p>
          <a:endParaRPr lang="en-US"/>
        </a:p>
      </dgm:t>
    </dgm:pt>
    <dgm:pt modelId="{869210E2-CDFB-49E6-A3F9-D5A55D2018F0}" type="sibTrans" cxnId="{4A16358E-6F75-4AC0-B6E5-E26F15B1A750}">
      <dgm:prSet/>
      <dgm:spPr/>
      <dgm:t>
        <a:bodyPr/>
        <a:lstStyle/>
        <a:p>
          <a:endParaRPr lang="en-US"/>
        </a:p>
      </dgm:t>
    </dgm:pt>
    <dgm:pt modelId="{C64FD589-26EA-483C-BB5E-C8324A82EAF5}">
      <dgm:prSet/>
      <dgm:spPr/>
      <dgm:t>
        <a:bodyPr/>
        <a:lstStyle/>
        <a:p>
          <a:endParaRPr lang="en-US" dirty="0"/>
        </a:p>
      </dgm:t>
    </dgm:pt>
    <dgm:pt modelId="{1E312D33-14E1-4B2B-A210-2A735401CE1C}" type="parTrans" cxnId="{B6507D96-25C4-4121-9433-2A113978B784}">
      <dgm:prSet/>
      <dgm:spPr/>
      <dgm:t>
        <a:bodyPr/>
        <a:lstStyle/>
        <a:p>
          <a:endParaRPr lang="en-US"/>
        </a:p>
      </dgm:t>
    </dgm:pt>
    <dgm:pt modelId="{46E45D53-1277-4C97-8E3B-323B4EBF62F5}" type="sibTrans" cxnId="{B6507D96-25C4-4121-9433-2A113978B784}">
      <dgm:prSet/>
      <dgm:spPr/>
      <dgm:t>
        <a:bodyPr/>
        <a:lstStyle/>
        <a:p>
          <a:endParaRPr lang="en-US"/>
        </a:p>
      </dgm:t>
    </dgm:pt>
    <dgm:pt modelId="{4746DA87-483C-4B84-9A22-BC58F96CB23A}">
      <dgm:prSet/>
      <dgm:spPr/>
      <dgm:t>
        <a:bodyPr/>
        <a:lstStyle/>
        <a:p>
          <a:r>
            <a:rPr lang="sr-Cyrl-RS" dirty="0">
              <a:solidFill>
                <a:schemeClr val="bg1"/>
              </a:solidFill>
            </a:rPr>
            <a:t>Расходи за запослене </a:t>
          </a:r>
          <a:r>
            <a:rPr lang="sr-Cyrl-RS" dirty="0" smtClean="0">
              <a:solidFill>
                <a:schemeClr val="bg1"/>
              </a:solidFill>
            </a:rPr>
            <a:t>408.124.000 </a:t>
          </a:r>
          <a:r>
            <a:rPr lang="sr-Cyrl-RS" dirty="0">
              <a:solidFill>
                <a:schemeClr val="bg1"/>
              </a:solidFill>
            </a:rPr>
            <a:t>динара</a:t>
          </a:r>
          <a:endParaRPr lang="en-US" dirty="0">
            <a:solidFill>
              <a:schemeClr val="bg1"/>
            </a:solidFill>
          </a:endParaRPr>
        </a:p>
      </dgm:t>
    </dgm:pt>
    <dgm:pt modelId="{8A92D324-8EB2-4984-ADCB-62EACF9FECFF}" type="parTrans" cxnId="{0F519843-417F-4196-AE51-1E900F71077B}">
      <dgm:prSet/>
      <dgm:spPr/>
      <dgm:t>
        <a:bodyPr/>
        <a:lstStyle/>
        <a:p>
          <a:endParaRPr lang="en-US"/>
        </a:p>
      </dgm:t>
    </dgm:pt>
    <dgm:pt modelId="{DB95B0B9-5D2D-4D1A-A4F8-70F45A0E9738}" type="sibTrans" cxnId="{0F519843-417F-4196-AE51-1E900F71077B}">
      <dgm:prSet/>
      <dgm:spPr/>
      <dgm:t>
        <a:bodyPr/>
        <a:lstStyle/>
        <a:p>
          <a:endParaRPr lang="en-US"/>
        </a:p>
      </dgm:t>
    </dgm:pt>
    <dgm:pt modelId="{8329AE49-ECD5-4C13-B90F-CA83B6E6F994}">
      <dgm:prSet/>
      <dgm:spPr/>
      <dgm:t>
        <a:bodyPr/>
        <a:lstStyle/>
        <a:p>
          <a:r>
            <a:rPr lang="sr-Cyrl-RS" dirty="0">
              <a:solidFill>
                <a:schemeClr val="bg1"/>
              </a:solidFill>
            </a:rPr>
            <a:t>Социјална </a:t>
          </a:r>
          <a:r>
            <a:rPr lang="sr-Cyrl-RS" dirty="0" smtClean="0">
              <a:solidFill>
                <a:schemeClr val="bg1"/>
              </a:solidFill>
            </a:rPr>
            <a:t> заштита 62.415.000 </a:t>
          </a:r>
          <a:r>
            <a:rPr lang="sr-Cyrl-RS" dirty="0">
              <a:solidFill>
                <a:schemeClr val="bg1"/>
              </a:solidFill>
            </a:rPr>
            <a:t>динара</a:t>
          </a:r>
          <a:endParaRPr lang="en-US" dirty="0">
            <a:solidFill>
              <a:schemeClr val="bg1"/>
            </a:solidFill>
          </a:endParaRPr>
        </a:p>
      </dgm:t>
    </dgm:pt>
    <dgm:pt modelId="{6A3537F1-6C7A-4D5E-9BC9-14D14BE7BA95}" type="parTrans" cxnId="{47BC94C2-46D4-453B-A292-6076A9F8EE3B}">
      <dgm:prSet/>
      <dgm:spPr/>
      <dgm:t>
        <a:bodyPr/>
        <a:lstStyle/>
        <a:p>
          <a:endParaRPr lang="en-US"/>
        </a:p>
      </dgm:t>
    </dgm:pt>
    <dgm:pt modelId="{9CB0C477-89B3-4058-B341-9FC9F0AB6BB2}" type="sibTrans" cxnId="{47BC94C2-46D4-453B-A292-6076A9F8EE3B}">
      <dgm:prSet/>
      <dgm:spPr/>
      <dgm:t>
        <a:bodyPr/>
        <a:lstStyle/>
        <a:p>
          <a:endParaRPr lang="en-US"/>
        </a:p>
      </dgm:t>
    </dgm:pt>
    <dgm:pt modelId="{3FA5C700-C8EE-4CAC-8DA0-0BA7CA952C72}">
      <dgm:prSet/>
      <dgm:spPr/>
      <dgm:t>
        <a:bodyPr/>
        <a:lstStyle/>
        <a:p>
          <a:r>
            <a:rPr lang="sr-Cyrl-RS" dirty="0">
              <a:solidFill>
                <a:schemeClr val="bg1"/>
              </a:solidFill>
            </a:rPr>
            <a:t>Дотације и трансфери </a:t>
          </a:r>
          <a:r>
            <a:rPr lang="sr-Cyrl-RS" dirty="0" smtClean="0">
              <a:solidFill>
                <a:schemeClr val="bg1"/>
              </a:solidFill>
            </a:rPr>
            <a:t>289.464.000 </a:t>
          </a:r>
          <a:r>
            <a:rPr lang="sr-Cyrl-RS" dirty="0">
              <a:solidFill>
                <a:schemeClr val="bg1"/>
              </a:solidFill>
            </a:rPr>
            <a:t>динара</a:t>
          </a:r>
          <a:endParaRPr lang="en-US" dirty="0">
            <a:solidFill>
              <a:schemeClr val="bg1"/>
            </a:solidFill>
          </a:endParaRPr>
        </a:p>
      </dgm:t>
    </dgm:pt>
    <dgm:pt modelId="{6970CC38-AACF-4350-BF4D-BD796B05B1FA}" type="parTrans" cxnId="{3BA8FFD8-B6F3-4518-99B6-8F25F307CF52}">
      <dgm:prSet/>
      <dgm:spPr/>
      <dgm:t>
        <a:bodyPr/>
        <a:lstStyle/>
        <a:p>
          <a:endParaRPr lang="en-US"/>
        </a:p>
      </dgm:t>
    </dgm:pt>
    <dgm:pt modelId="{61B610E5-4DC8-4394-A22C-5BBE6CDEE232}" type="sibTrans" cxnId="{3BA8FFD8-B6F3-4518-99B6-8F25F307CF52}">
      <dgm:prSet/>
      <dgm:spPr/>
      <dgm:t>
        <a:bodyPr/>
        <a:lstStyle/>
        <a:p>
          <a:endParaRPr lang="en-US"/>
        </a:p>
      </dgm:t>
    </dgm:pt>
    <dgm:pt modelId="{ED01A515-5448-4A3E-A2EC-575448D0F5AA}">
      <dgm:prSet/>
      <dgm:spPr/>
      <dgm:t>
        <a:bodyPr/>
        <a:lstStyle/>
        <a:p>
          <a:r>
            <a:rPr lang="sr-Cyrl-RS" dirty="0">
              <a:solidFill>
                <a:schemeClr val="bg1"/>
              </a:solidFill>
            </a:rPr>
            <a:t>Остали расходи </a:t>
          </a:r>
          <a:r>
            <a:rPr lang="sr-Cyrl-RS" dirty="0" smtClean="0">
              <a:solidFill>
                <a:schemeClr val="bg1"/>
              </a:solidFill>
            </a:rPr>
            <a:t>339.958.807 динара</a:t>
          </a:r>
          <a:endParaRPr lang="en-US" dirty="0">
            <a:solidFill>
              <a:schemeClr val="bg1"/>
            </a:solidFill>
          </a:endParaRPr>
        </a:p>
      </dgm:t>
    </dgm:pt>
    <dgm:pt modelId="{3C8BC949-583D-42C4-9E18-497A2FA6C1D3}" type="parTrans" cxnId="{30638209-A4D1-4BFE-943D-C66C72DB50AF}">
      <dgm:prSet/>
      <dgm:spPr/>
      <dgm:t>
        <a:bodyPr/>
        <a:lstStyle/>
        <a:p>
          <a:endParaRPr lang="en-US"/>
        </a:p>
      </dgm:t>
    </dgm:pt>
    <dgm:pt modelId="{B658162B-CA61-458F-8F17-E18D499D4DE8}" type="sibTrans" cxnId="{30638209-A4D1-4BFE-943D-C66C72DB50AF}">
      <dgm:prSet/>
      <dgm:spPr/>
      <dgm:t>
        <a:bodyPr/>
        <a:lstStyle/>
        <a:p>
          <a:endParaRPr lang="en-US"/>
        </a:p>
      </dgm:t>
    </dgm:pt>
    <dgm:pt modelId="{AE26BF5A-34A6-4192-8BEA-D9ECFB941642}">
      <dgm:prSet/>
      <dgm:spPr/>
      <dgm:t>
        <a:bodyPr/>
        <a:lstStyle/>
        <a:p>
          <a:r>
            <a:rPr lang="sr-Cyrl-RS" dirty="0">
              <a:solidFill>
                <a:schemeClr val="bg1"/>
              </a:solidFill>
            </a:rPr>
            <a:t>Средства резерве </a:t>
          </a:r>
          <a:r>
            <a:rPr lang="sr-Cyrl-RS" dirty="0" smtClean="0">
              <a:solidFill>
                <a:schemeClr val="bg1"/>
              </a:solidFill>
            </a:rPr>
            <a:t>18.100.000</a:t>
          </a:r>
          <a:endParaRPr lang="en-US" dirty="0">
            <a:solidFill>
              <a:schemeClr val="bg1"/>
            </a:solidFill>
          </a:endParaRPr>
        </a:p>
      </dgm:t>
    </dgm:pt>
    <dgm:pt modelId="{053AEA0B-0F73-4DAC-9295-FCA55D0C5C5A}" type="parTrans" cxnId="{C2BA2E7D-A4DC-497F-82AA-B05171512E7B}">
      <dgm:prSet/>
      <dgm:spPr/>
      <dgm:t>
        <a:bodyPr/>
        <a:lstStyle/>
        <a:p>
          <a:endParaRPr lang="en-US"/>
        </a:p>
      </dgm:t>
    </dgm:pt>
    <dgm:pt modelId="{F67939D1-3ADF-4276-A6FA-0083CE5DA4FA}" type="sibTrans" cxnId="{C2BA2E7D-A4DC-497F-82AA-B05171512E7B}">
      <dgm:prSet/>
      <dgm:spPr/>
      <dgm:t>
        <a:bodyPr/>
        <a:lstStyle/>
        <a:p>
          <a:endParaRPr lang="en-US"/>
        </a:p>
      </dgm:t>
    </dgm:pt>
    <dgm:pt modelId="{F4B68BA8-694B-4B7F-8215-68903FFCD2D7}" type="pres">
      <dgm:prSet presAssocID="{B1BE2A8E-285E-4C69-9BFF-CE48B252AA50}" presName="Name0" presStyleCnt="0">
        <dgm:presLayoutVars>
          <dgm:chMax val="1"/>
          <dgm:dir/>
          <dgm:animLvl val="ctr"/>
          <dgm:resizeHandles val="exact"/>
        </dgm:presLayoutVars>
      </dgm:prSet>
      <dgm:spPr/>
      <dgm:t>
        <a:bodyPr/>
        <a:lstStyle/>
        <a:p>
          <a:endParaRPr lang="sr-Latn-RS"/>
        </a:p>
      </dgm:t>
    </dgm:pt>
    <dgm:pt modelId="{E59436B1-B652-4794-B4F4-4850647DACEB}" type="pres">
      <dgm:prSet presAssocID="{9ED1A3B2-A381-4201-823D-E4B4F944886D}" presName="centerShape" presStyleLbl="node0" presStyleIdx="0" presStyleCnt="1" custScaleX="131723" custScaleY="134986"/>
      <dgm:spPr/>
      <dgm:t>
        <a:bodyPr/>
        <a:lstStyle/>
        <a:p>
          <a:endParaRPr lang="sr-Latn-RS"/>
        </a:p>
      </dgm:t>
    </dgm:pt>
    <dgm:pt modelId="{73F305AC-CFDC-45B1-8AB8-6FABD1C99179}" type="pres">
      <dgm:prSet presAssocID="{A7091EAC-498C-4E8C-B46B-331B042A0C75}" presName="node" presStyleLbl="node1" presStyleIdx="0" presStyleCnt="8" custScaleX="141131" custScaleY="140917">
        <dgm:presLayoutVars>
          <dgm:bulletEnabled val="1"/>
        </dgm:presLayoutVars>
      </dgm:prSet>
      <dgm:spPr/>
      <dgm:t>
        <a:bodyPr/>
        <a:lstStyle/>
        <a:p>
          <a:endParaRPr lang="sr-Latn-RS"/>
        </a:p>
      </dgm:t>
    </dgm:pt>
    <dgm:pt modelId="{DA491651-56D0-404C-82B0-25ACBF882A98}" type="pres">
      <dgm:prSet presAssocID="{A7091EAC-498C-4E8C-B46B-331B042A0C75}" presName="dummy" presStyleCnt="0"/>
      <dgm:spPr/>
    </dgm:pt>
    <dgm:pt modelId="{44C62812-7B8C-4DB2-9C0D-14651D9AFC46}" type="pres">
      <dgm:prSet presAssocID="{686A1A37-AC61-4EC6-8398-59788F898E91}" presName="sibTrans" presStyleLbl="sibTrans2D1" presStyleIdx="0" presStyleCnt="8"/>
      <dgm:spPr/>
      <dgm:t>
        <a:bodyPr/>
        <a:lstStyle/>
        <a:p>
          <a:endParaRPr lang="sr-Latn-RS"/>
        </a:p>
      </dgm:t>
    </dgm:pt>
    <dgm:pt modelId="{A14630AA-C1BD-4A7E-B665-0A7C9B6C19C9}" type="pres">
      <dgm:prSet presAssocID="{3FA5C700-C8EE-4CAC-8DA0-0BA7CA952C72}" presName="node" presStyleLbl="node1" presStyleIdx="1" presStyleCnt="8" custScaleX="131953" custScaleY="129967">
        <dgm:presLayoutVars>
          <dgm:bulletEnabled val="1"/>
        </dgm:presLayoutVars>
      </dgm:prSet>
      <dgm:spPr/>
      <dgm:t>
        <a:bodyPr/>
        <a:lstStyle/>
        <a:p>
          <a:endParaRPr lang="sr-Latn-RS"/>
        </a:p>
      </dgm:t>
    </dgm:pt>
    <dgm:pt modelId="{B3474404-DEC3-43DE-B1B0-FCCBA45B0B53}" type="pres">
      <dgm:prSet presAssocID="{3FA5C700-C8EE-4CAC-8DA0-0BA7CA952C72}" presName="dummy" presStyleCnt="0"/>
      <dgm:spPr/>
    </dgm:pt>
    <dgm:pt modelId="{5D42F3FF-3AAD-4819-B004-ADDCB69227EB}" type="pres">
      <dgm:prSet presAssocID="{61B610E5-4DC8-4394-A22C-5BBE6CDEE232}" presName="sibTrans" presStyleLbl="sibTrans2D1" presStyleIdx="1" presStyleCnt="8"/>
      <dgm:spPr/>
      <dgm:t>
        <a:bodyPr/>
        <a:lstStyle/>
        <a:p>
          <a:endParaRPr lang="sr-Latn-RS"/>
        </a:p>
      </dgm:t>
    </dgm:pt>
    <dgm:pt modelId="{E43F7264-94BE-4E7E-8A98-A0D70BB3AF06}" type="pres">
      <dgm:prSet presAssocID="{4746DA87-483C-4B84-9A22-BC58F96CB23A}" presName="node" presStyleLbl="node1" presStyleIdx="2" presStyleCnt="8" custScaleX="121003" custScaleY="119208">
        <dgm:presLayoutVars>
          <dgm:bulletEnabled val="1"/>
        </dgm:presLayoutVars>
      </dgm:prSet>
      <dgm:spPr/>
      <dgm:t>
        <a:bodyPr/>
        <a:lstStyle/>
        <a:p>
          <a:endParaRPr lang="sr-Latn-RS"/>
        </a:p>
      </dgm:t>
    </dgm:pt>
    <dgm:pt modelId="{931EF9CE-45BC-491C-9A74-72874D860E58}" type="pres">
      <dgm:prSet presAssocID="{4746DA87-483C-4B84-9A22-BC58F96CB23A}" presName="dummy" presStyleCnt="0"/>
      <dgm:spPr/>
    </dgm:pt>
    <dgm:pt modelId="{19B05264-FBF1-4254-AA6E-8DA1048C9EC5}" type="pres">
      <dgm:prSet presAssocID="{DB95B0B9-5D2D-4D1A-A4F8-70F45A0E9738}" presName="sibTrans" presStyleLbl="sibTrans2D1" presStyleIdx="2" presStyleCnt="8"/>
      <dgm:spPr/>
      <dgm:t>
        <a:bodyPr/>
        <a:lstStyle/>
        <a:p>
          <a:endParaRPr lang="sr-Latn-RS"/>
        </a:p>
      </dgm:t>
    </dgm:pt>
    <dgm:pt modelId="{115526CD-270E-4C52-A164-15F2B6F9FE39}" type="pres">
      <dgm:prSet presAssocID="{8329AE49-ECD5-4C13-B90F-CA83B6E6F994}" presName="node" presStyleLbl="node1" presStyleIdx="3" presStyleCnt="8" custScaleX="120594" custScaleY="116316">
        <dgm:presLayoutVars>
          <dgm:bulletEnabled val="1"/>
        </dgm:presLayoutVars>
      </dgm:prSet>
      <dgm:spPr/>
      <dgm:t>
        <a:bodyPr/>
        <a:lstStyle/>
        <a:p>
          <a:endParaRPr lang="sr-Latn-RS"/>
        </a:p>
      </dgm:t>
    </dgm:pt>
    <dgm:pt modelId="{E442822E-2282-4D84-AEA3-97E5D7F5026E}" type="pres">
      <dgm:prSet presAssocID="{8329AE49-ECD5-4C13-B90F-CA83B6E6F994}" presName="dummy" presStyleCnt="0"/>
      <dgm:spPr/>
    </dgm:pt>
    <dgm:pt modelId="{1EBC4AA2-7966-4002-8CE2-7479E65C1C79}" type="pres">
      <dgm:prSet presAssocID="{9CB0C477-89B3-4058-B341-9FC9F0AB6BB2}" presName="sibTrans" presStyleLbl="sibTrans2D1" presStyleIdx="3" presStyleCnt="8"/>
      <dgm:spPr/>
      <dgm:t>
        <a:bodyPr/>
        <a:lstStyle/>
        <a:p>
          <a:endParaRPr lang="sr-Latn-RS"/>
        </a:p>
      </dgm:t>
    </dgm:pt>
    <dgm:pt modelId="{5101AD7C-EA94-402A-A388-0FD916639D60}" type="pres">
      <dgm:prSet presAssocID="{9C6F0069-43DC-402D-BD84-1006528FCE04}" presName="node" presStyleLbl="node1" presStyleIdx="4" presStyleCnt="8" custScaleX="117384" custScaleY="118966" custRadScaleRad="98874" custRadScaleInc="-5820">
        <dgm:presLayoutVars>
          <dgm:bulletEnabled val="1"/>
        </dgm:presLayoutVars>
      </dgm:prSet>
      <dgm:spPr/>
      <dgm:t>
        <a:bodyPr/>
        <a:lstStyle/>
        <a:p>
          <a:endParaRPr lang="sr-Latn-RS"/>
        </a:p>
      </dgm:t>
    </dgm:pt>
    <dgm:pt modelId="{97296767-E761-4683-B475-54E34622C9C1}" type="pres">
      <dgm:prSet presAssocID="{9C6F0069-43DC-402D-BD84-1006528FCE04}" presName="dummy" presStyleCnt="0"/>
      <dgm:spPr/>
    </dgm:pt>
    <dgm:pt modelId="{FC9B55A0-D6BC-47A3-92D9-CF0D462CBA3E}" type="pres">
      <dgm:prSet presAssocID="{9FF20664-3F6F-4415-8233-D443550F6854}" presName="sibTrans" presStyleLbl="sibTrans2D1" presStyleIdx="4" presStyleCnt="8"/>
      <dgm:spPr/>
      <dgm:t>
        <a:bodyPr/>
        <a:lstStyle/>
        <a:p>
          <a:endParaRPr lang="sr-Latn-RS"/>
        </a:p>
      </dgm:t>
    </dgm:pt>
    <dgm:pt modelId="{D19ADD6D-9F0A-4766-B637-BB2D5495A9BB}" type="pres">
      <dgm:prSet presAssocID="{ED01A515-5448-4A3E-A2EC-575448D0F5AA}" presName="node" presStyleLbl="node1" presStyleIdx="5" presStyleCnt="8" custScaleX="113767" custScaleY="116316">
        <dgm:presLayoutVars>
          <dgm:bulletEnabled val="1"/>
        </dgm:presLayoutVars>
      </dgm:prSet>
      <dgm:spPr/>
      <dgm:t>
        <a:bodyPr/>
        <a:lstStyle/>
        <a:p>
          <a:endParaRPr lang="sr-Latn-RS"/>
        </a:p>
      </dgm:t>
    </dgm:pt>
    <dgm:pt modelId="{CB9DB137-9ACF-4A5D-915D-C6DEF62C671A}" type="pres">
      <dgm:prSet presAssocID="{ED01A515-5448-4A3E-A2EC-575448D0F5AA}" presName="dummy" presStyleCnt="0"/>
      <dgm:spPr/>
    </dgm:pt>
    <dgm:pt modelId="{84EFD8D8-F116-4363-8F07-0BDD118D8287}" type="pres">
      <dgm:prSet presAssocID="{B658162B-CA61-458F-8F17-E18D499D4DE8}" presName="sibTrans" presStyleLbl="sibTrans2D1" presStyleIdx="5" presStyleCnt="8"/>
      <dgm:spPr/>
      <dgm:t>
        <a:bodyPr/>
        <a:lstStyle/>
        <a:p>
          <a:endParaRPr lang="sr-Latn-RS"/>
        </a:p>
      </dgm:t>
    </dgm:pt>
    <dgm:pt modelId="{4F05B281-B6DB-45BB-A427-1BF92AADC139}" type="pres">
      <dgm:prSet presAssocID="{AE26BF5A-34A6-4192-8BEA-D9ECFB941642}" presName="node" presStyleLbl="node1" presStyleIdx="6" presStyleCnt="8" custScaleX="112359" custScaleY="125494">
        <dgm:presLayoutVars>
          <dgm:bulletEnabled val="1"/>
        </dgm:presLayoutVars>
      </dgm:prSet>
      <dgm:spPr/>
      <dgm:t>
        <a:bodyPr/>
        <a:lstStyle/>
        <a:p>
          <a:endParaRPr lang="sr-Latn-RS"/>
        </a:p>
      </dgm:t>
    </dgm:pt>
    <dgm:pt modelId="{FEDFE719-4F44-4DDA-B702-82A372856A51}" type="pres">
      <dgm:prSet presAssocID="{AE26BF5A-34A6-4192-8BEA-D9ECFB941642}" presName="dummy" presStyleCnt="0"/>
      <dgm:spPr/>
    </dgm:pt>
    <dgm:pt modelId="{C0575E5C-DEAA-49FF-9C6A-0DF4C03D040D}" type="pres">
      <dgm:prSet presAssocID="{F67939D1-3ADF-4276-A6FA-0083CE5DA4FA}" presName="sibTrans" presStyleLbl="sibTrans2D1" presStyleIdx="6" presStyleCnt="8"/>
      <dgm:spPr/>
      <dgm:t>
        <a:bodyPr/>
        <a:lstStyle/>
        <a:p>
          <a:endParaRPr lang="sr-Latn-RS"/>
        </a:p>
      </dgm:t>
    </dgm:pt>
    <dgm:pt modelId="{2D6C03BD-4023-431E-84F6-C080A9961C8A}" type="pres">
      <dgm:prSet presAssocID="{91651A17-950C-49EC-8C35-2517548AE9E6}" presName="node" presStyleLbl="node1" presStyleIdx="7" presStyleCnt="8" custScaleX="134628" custScaleY="131362" custRadScaleRad="93377" custRadScaleInc="-24115">
        <dgm:presLayoutVars>
          <dgm:bulletEnabled val="1"/>
        </dgm:presLayoutVars>
      </dgm:prSet>
      <dgm:spPr/>
      <dgm:t>
        <a:bodyPr/>
        <a:lstStyle/>
        <a:p>
          <a:endParaRPr lang="sr-Latn-RS"/>
        </a:p>
      </dgm:t>
    </dgm:pt>
    <dgm:pt modelId="{2578787D-F4B0-463A-AA6F-94706894BC8C}" type="pres">
      <dgm:prSet presAssocID="{91651A17-950C-49EC-8C35-2517548AE9E6}" presName="dummy" presStyleCnt="0"/>
      <dgm:spPr/>
    </dgm:pt>
    <dgm:pt modelId="{7C884431-F906-455C-AAF5-4FBEC1E13C27}" type="pres">
      <dgm:prSet presAssocID="{8962C693-DF60-43F6-9F43-7615C2E1439A}" presName="sibTrans" presStyleLbl="sibTrans2D1" presStyleIdx="7" presStyleCnt="8"/>
      <dgm:spPr/>
      <dgm:t>
        <a:bodyPr/>
        <a:lstStyle/>
        <a:p>
          <a:endParaRPr lang="sr-Latn-RS"/>
        </a:p>
      </dgm:t>
    </dgm:pt>
  </dgm:ptLst>
  <dgm:cxnLst>
    <dgm:cxn modelId="{15B25BE7-B61F-4399-8DBB-F360C2BA96E5}" type="presOf" srcId="{686A1A37-AC61-4EC6-8398-59788F898E91}" destId="{44C62812-7B8C-4DB2-9C0D-14651D9AFC46}" srcOrd="0" destOrd="0" presId="urn:microsoft.com/office/officeart/2005/8/layout/radial6"/>
    <dgm:cxn modelId="{D5A26C81-B5CA-4FF9-85ED-60967857EFA6}" srcId="{B1BE2A8E-285E-4C69-9BFF-CE48B252AA50}" destId="{3641F520-BAF8-4BA4-A826-44FA753A5F4E}" srcOrd="3" destOrd="0" parTransId="{31D6B297-275C-4FAC-A07E-4467512471AD}" sibTransId="{53B82682-8E0C-4903-98EA-36CBB0B8A63B}"/>
    <dgm:cxn modelId="{A14346A8-4918-4300-9891-20568D283921}" srcId="{9ED1A3B2-A381-4201-823D-E4B4F944886D}" destId="{9C6F0069-43DC-402D-BD84-1006528FCE04}" srcOrd="4" destOrd="0" parTransId="{44D9A023-5F81-4677-8A1D-494A76B02F4A}" sibTransId="{9FF20664-3F6F-4415-8233-D443550F6854}"/>
    <dgm:cxn modelId="{BD8B088F-38DD-4C61-9C7F-39D38AF469D9}" type="presOf" srcId="{DB95B0B9-5D2D-4D1A-A4F8-70F45A0E9738}" destId="{19B05264-FBF1-4254-AA6E-8DA1048C9EC5}" srcOrd="0" destOrd="0" presId="urn:microsoft.com/office/officeart/2005/8/layout/radial6"/>
    <dgm:cxn modelId="{57289D19-F335-4D68-AC7E-5582D07598B2}" type="presOf" srcId="{9FF20664-3F6F-4415-8233-D443550F6854}" destId="{FC9B55A0-D6BC-47A3-92D9-CF0D462CBA3E}" srcOrd="0" destOrd="0" presId="urn:microsoft.com/office/officeart/2005/8/layout/radial6"/>
    <dgm:cxn modelId="{5EC1D513-D8D4-45F0-8AFD-7633B3DF7A52}" type="presOf" srcId="{4746DA87-483C-4B84-9A22-BC58F96CB23A}" destId="{E43F7264-94BE-4E7E-8A98-A0D70BB3AF06}" srcOrd="0" destOrd="0" presId="urn:microsoft.com/office/officeart/2005/8/layout/radial6"/>
    <dgm:cxn modelId="{6AD463C1-088C-44BE-8C34-750F20CE8DA0}" type="presOf" srcId="{3FA5C700-C8EE-4CAC-8DA0-0BA7CA952C72}" destId="{A14630AA-C1BD-4A7E-B665-0A7C9B6C19C9}" srcOrd="0" destOrd="0" presId="urn:microsoft.com/office/officeart/2005/8/layout/radial6"/>
    <dgm:cxn modelId="{0BB795E9-FFF1-4A2D-878C-FAE1C6BDCC87}" type="presOf" srcId="{9C6F0069-43DC-402D-BD84-1006528FCE04}" destId="{5101AD7C-EA94-402A-A388-0FD916639D60}" srcOrd="0" destOrd="0" presId="urn:microsoft.com/office/officeart/2005/8/layout/radial6"/>
    <dgm:cxn modelId="{30638209-A4D1-4BFE-943D-C66C72DB50AF}" srcId="{9ED1A3B2-A381-4201-823D-E4B4F944886D}" destId="{ED01A515-5448-4A3E-A2EC-575448D0F5AA}" srcOrd="5" destOrd="0" parTransId="{3C8BC949-583D-42C4-9E18-497A2FA6C1D3}" sibTransId="{B658162B-CA61-458F-8F17-E18D499D4DE8}"/>
    <dgm:cxn modelId="{8AD44159-442C-4DEC-ACDC-2060DD6FE511}" srcId="{7D1C9009-9B60-4C15-8E3B-F949FAB90776}" destId="{BEBB7508-5593-4665-86D9-67DC9EEDFE00}" srcOrd="0" destOrd="0" parTransId="{C01D930E-241E-4B8F-9FFE-A12F23D4AE61}" sibTransId="{8C2D30BC-9728-4727-AC9C-7DD1886B66DA}"/>
    <dgm:cxn modelId="{47BC94C2-46D4-453B-A292-6076A9F8EE3B}" srcId="{9ED1A3B2-A381-4201-823D-E4B4F944886D}" destId="{8329AE49-ECD5-4C13-B90F-CA83B6E6F994}" srcOrd="3" destOrd="0" parTransId="{6A3537F1-6C7A-4D5E-9BC9-14D14BE7BA95}" sibTransId="{9CB0C477-89B3-4058-B341-9FC9F0AB6BB2}"/>
    <dgm:cxn modelId="{5C9EFB21-D730-469F-BCC2-6ADA252CF713}" type="presOf" srcId="{B658162B-CA61-458F-8F17-E18D499D4DE8}" destId="{84EFD8D8-F116-4363-8F07-0BDD118D8287}" srcOrd="0" destOrd="0" presId="urn:microsoft.com/office/officeart/2005/8/layout/radial6"/>
    <dgm:cxn modelId="{667A6532-F93A-4FD0-BD4D-A1165020F36F}" srcId="{343B6168-99DB-4C0C-9BE7-E54D7B80C5AD}" destId="{AC73436A-3EE6-4AB1-8B81-F0B7414514C2}" srcOrd="0" destOrd="0" parTransId="{67F09836-65ED-439A-8E55-BF0FF6A12BA6}" sibTransId="{6C19F97B-9D99-4777-817C-1695A372D4F1}"/>
    <dgm:cxn modelId="{D6D3D766-AAF1-452B-B7A5-DE64D7EFBDAC}" srcId="{7D1C9009-9B60-4C15-8E3B-F949FAB90776}" destId="{DC185536-47EC-480B-B419-24BC666B206E}" srcOrd="1" destOrd="0" parTransId="{43B3845C-4A8E-4186-AC01-CB23C9CE3CE4}" sibTransId="{FF327DB0-0FCC-45EC-A004-6349AB5E0A19}"/>
    <dgm:cxn modelId="{65DC7EE8-791F-4453-AEE4-351692992E5F}" type="presOf" srcId="{B1BE2A8E-285E-4C69-9BFF-CE48B252AA50}" destId="{F4B68BA8-694B-4B7F-8215-68903FFCD2D7}" srcOrd="0" destOrd="0" presId="urn:microsoft.com/office/officeart/2005/8/layout/radial6"/>
    <dgm:cxn modelId="{D9AC742A-917E-4818-8C2B-93B8B4D0D262}" type="presOf" srcId="{AE26BF5A-34A6-4192-8BEA-D9ECFB941642}" destId="{4F05B281-B6DB-45BB-A427-1BF92AADC139}" srcOrd="0" destOrd="0" presId="urn:microsoft.com/office/officeart/2005/8/layout/radial6"/>
    <dgm:cxn modelId="{28F1F12C-F4AD-4E97-81E8-8618F0209646}" srcId="{B1BE2A8E-285E-4C69-9BFF-CE48B252AA50}" destId="{9ED1A3B2-A381-4201-823D-E4B4F944886D}" srcOrd="0" destOrd="0" parTransId="{73ADFC91-EAB5-4621-8C76-D207DF7E46EB}" sibTransId="{BBBE51B8-3D99-4D37-A53E-85F69FB1F8D4}"/>
    <dgm:cxn modelId="{4A16358E-6F75-4AC0-B6E5-E26F15B1A750}" srcId="{B1BE2A8E-285E-4C69-9BFF-CE48B252AA50}" destId="{3BA9396D-1753-43D3-A703-A75A7C19204B}" srcOrd="1" destOrd="0" parTransId="{FDC0F8DA-00AF-40CD-B616-B7AA7472101C}" sibTransId="{869210E2-CDFB-49E6-A3F9-D5A55D2018F0}"/>
    <dgm:cxn modelId="{464AEB83-A961-4BF3-980D-8DBCF9264695}" srcId="{343B6168-99DB-4C0C-9BE7-E54D7B80C5AD}" destId="{352A865C-AD96-4AB1-8A5C-397B7A7D9B07}" srcOrd="1" destOrd="0" parTransId="{7EC1ADA9-9F6E-4AFC-AE86-4831D523AA38}" sibTransId="{7473CF13-22F0-41AF-BD4E-305659448BE2}"/>
    <dgm:cxn modelId="{4E6E6427-5348-4ECF-99CC-46CA5F3BDA5F}" srcId="{B1BE2A8E-285E-4C69-9BFF-CE48B252AA50}" destId="{7D1C9009-9B60-4C15-8E3B-F949FAB90776}" srcOrd="4" destOrd="0" parTransId="{E75197AC-E7B0-4C26-9D1F-47E47BE7CCEF}" sibTransId="{9D56A871-CE7A-4922-AAF9-9D95A29D1039}"/>
    <dgm:cxn modelId="{AE26F329-897E-412E-A92A-D95A8804158B}" srcId="{9ED1A3B2-A381-4201-823D-E4B4F944886D}" destId="{A7091EAC-498C-4E8C-B46B-331B042A0C75}" srcOrd="0" destOrd="0" parTransId="{5263AC43-AEF9-405C-B9BD-C1E77733E429}" sibTransId="{686A1A37-AC61-4EC6-8398-59788F898E91}"/>
    <dgm:cxn modelId="{3EF3403C-A42B-483C-89B0-BC54F70E5592}" type="presOf" srcId="{9ED1A3B2-A381-4201-823D-E4B4F944886D}" destId="{E59436B1-B652-4794-B4F4-4850647DACEB}" srcOrd="0" destOrd="0" presId="urn:microsoft.com/office/officeart/2005/8/layout/radial6"/>
    <dgm:cxn modelId="{C11E6F22-FD2F-49D2-BD48-3542B5EC8C51}" type="presOf" srcId="{F67939D1-3ADF-4276-A6FA-0083CE5DA4FA}" destId="{C0575E5C-DEAA-49FF-9C6A-0DF4C03D040D}" srcOrd="0" destOrd="0" presId="urn:microsoft.com/office/officeart/2005/8/layout/radial6"/>
    <dgm:cxn modelId="{DA7610CE-0D19-48FA-ADF1-4992EAE53341}" type="presOf" srcId="{9CB0C477-89B3-4058-B341-9FC9F0AB6BB2}" destId="{1EBC4AA2-7966-4002-8CE2-7479E65C1C79}" srcOrd="0" destOrd="0" presId="urn:microsoft.com/office/officeart/2005/8/layout/radial6"/>
    <dgm:cxn modelId="{0F519843-417F-4196-AE51-1E900F71077B}" srcId="{9ED1A3B2-A381-4201-823D-E4B4F944886D}" destId="{4746DA87-483C-4B84-9A22-BC58F96CB23A}" srcOrd="2" destOrd="0" parTransId="{8A92D324-8EB2-4984-ADCB-62EACF9FECFF}" sibTransId="{DB95B0B9-5D2D-4D1A-A4F8-70F45A0E9738}"/>
    <dgm:cxn modelId="{E14E4EEE-087E-4E8C-92C7-D48A2C2A60C4}" srcId="{9ED1A3B2-A381-4201-823D-E4B4F944886D}" destId="{91651A17-950C-49EC-8C35-2517548AE9E6}" srcOrd="7" destOrd="0" parTransId="{842A79D3-4827-4424-A76D-539154392405}" sibTransId="{8962C693-DF60-43F6-9F43-7615C2E1439A}"/>
    <dgm:cxn modelId="{4E693A1F-A818-494A-9191-6DDA96FF0598}" type="presOf" srcId="{A7091EAC-498C-4E8C-B46B-331B042A0C75}" destId="{73F305AC-CFDC-45B1-8AB8-6FABD1C99179}" srcOrd="0" destOrd="0" presId="urn:microsoft.com/office/officeart/2005/8/layout/radial6"/>
    <dgm:cxn modelId="{79367CFA-29E9-494C-A699-58E7C53282C6}" type="presOf" srcId="{61B610E5-4DC8-4394-A22C-5BBE6CDEE232}" destId="{5D42F3FF-3AAD-4819-B004-ADDCB69227EB}" srcOrd="0" destOrd="0" presId="urn:microsoft.com/office/officeart/2005/8/layout/radial6"/>
    <dgm:cxn modelId="{3BA8FFD8-B6F3-4518-99B6-8F25F307CF52}" srcId="{9ED1A3B2-A381-4201-823D-E4B4F944886D}" destId="{3FA5C700-C8EE-4CAC-8DA0-0BA7CA952C72}" srcOrd="1" destOrd="0" parTransId="{6970CC38-AACF-4350-BF4D-BD796B05B1FA}" sibTransId="{61B610E5-4DC8-4394-A22C-5BBE6CDEE232}"/>
    <dgm:cxn modelId="{FCCD6129-1EC0-448C-BF7A-51C6647345E8}" type="presOf" srcId="{ED01A515-5448-4A3E-A2EC-575448D0F5AA}" destId="{D19ADD6D-9F0A-4766-B637-BB2D5495A9BB}" srcOrd="0" destOrd="0" presId="urn:microsoft.com/office/officeart/2005/8/layout/radial6"/>
    <dgm:cxn modelId="{3E3F65F0-4760-477C-86B5-CB390EDD29DB}" type="presOf" srcId="{8962C693-DF60-43F6-9F43-7615C2E1439A}" destId="{7C884431-F906-455C-AAF5-4FBEC1E13C27}" srcOrd="0" destOrd="0" presId="urn:microsoft.com/office/officeart/2005/8/layout/radial6"/>
    <dgm:cxn modelId="{B6507D96-25C4-4121-9433-2A113978B784}" srcId="{B1BE2A8E-285E-4C69-9BFF-CE48B252AA50}" destId="{C64FD589-26EA-483C-BB5E-C8324A82EAF5}" srcOrd="2" destOrd="0" parTransId="{1E312D33-14E1-4B2B-A210-2A735401CE1C}" sibTransId="{46E45D53-1277-4C97-8E3B-323B4EBF62F5}"/>
    <dgm:cxn modelId="{9CBCBA83-8BC0-4D9D-8F59-4CE72862435A}" type="presOf" srcId="{91651A17-950C-49EC-8C35-2517548AE9E6}" destId="{2D6C03BD-4023-431E-84F6-C080A9961C8A}" srcOrd="0" destOrd="0" presId="urn:microsoft.com/office/officeart/2005/8/layout/radial6"/>
    <dgm:cxn modelId="{3DFE3AE5-6DA5-4440-A66F-1437FD4DC5D4}" srcId="{B1BE2A8E-285E-4C69-9BFF-CE48B252AA50}" destId="{343B6168-99DB-4C0C-9BE7-E54D7B80C5AD}" srcOrd="5" destOrd="0" parTransId="{6F98FC42-2370-4FD0-A627-0708511F7F32}" sibTransId="{95FBDDB6-4174-4619-B543-81DEF6B7716A}"/>
    <dgm:cxn modelId="{AF333ABE-6D5B-4845-91C6-0C3A13CCB688}" type="presOf" srcId="{8329AE49-ECD5-4C13-B90F-CA83B6E6F994}" destId="{115526CD-270E-4C52-A164-15F2B6F9FE39}" srcOrd="0" destOrd="0" presId="urn:microsoft.com/office/officeart/2005/8/layout/radial6"/>
    <dgm:cxn modelId="{C2BA2E7D-A4DC-497F-82AA-B05171512E7B}" srcId="{9ED1A3B2-A381-4201-823D-E4B4F944886D}" destId="{AE26BF5A-34A6-4192-8BEA-D9ECFB941642}" srcOrd="6" destOrd="0" parTransId="{053AEA0B-0F73-4DAC-9295-FCA55D0C5C5A}" sibTransId="{F67939D1-3ADF-4276-A6FA-0083CE5DA4FA}"/>
    <dgm:cxn modelId="{D556896D-64B6-4407-9D72-65AD81369266}" type="presParOf" srcId="{F4B68BA8-694B-4B7F-8215-68903FFCD2D7}" destId="{E59436B1-B652-4794-B4F4-4850647DACEB}" srcOrd="0" destOrd="0" presId="urn:microsoft.com/office/officeart/2005/8/layout/radial6"/>
    <dgm:cxn modelId="{968B3330-4EC7-4038-9A79-3DB0A8717D55}" type="presParOf" srcId="{F4B68BA8-694B-4B7F-8215-68903FFCD2D7}" destId="{73F305AC-CFDC-45B1-8AB8-6FABD1C99179}" srcOrd="1" destOrd="0" presId="urn:microsoft.com/office/officeart/2005/8/layout/radial6"/>
    <dgm:cxn modelId="{083B0CD6-7D88-48FE-AFF8-2770061EF1B9}" type="presParOf" srcId="{F4B68BA8-694B-4B7F-8215-68903FFCD2D7}" destId="{DA491651-56D0-404C-82B0-25ACBF882A98}" srcOrd="2" destOrd="0" presId="urn:microsoft.com/office/officeart/2005/8/layout/radial6"/>
    <dgm:cxn modelId="{16D38BD4-C749-43E9-9B4D-823F3BABD9FB}" type="presParOf" srcId="{F4B68BA8-694B-4B7F-8215-68903FFCD2D7}" destId="{44C62812-7B8C-4DB2-9C0D-14651D9AFC46}" srcOrd="3" destOrd="0" presId="urn:microsoft.com/office/officeart/2005/8/layout/radial6"/>
    <dgm:cxn modelId="{260041D7-6D0A-428E-8B93-851C50B7B7FF}" type="presParOf" srcId="{F4B68BA8-694B-4B7F-8215-68903FFCD2D7}" destId="{A14630AA-C1BD-4A7E-B665-0A7C9B6C19C9}" srcOrd="4" destOrd="0" presId="urn:microsoft.com/office/officeart/2005/8/layout/radial6"/>
    <dgm:cxn modelId="{0CF0692D-2CC1-4A7C-9D34-EF2560B3E5F1}" type="presParOf" srcId="{F4B68BA8-694B-4B7F-8215-68903FFCD2D7}" destId="{B3474404-DEC3-43DE-B1B0-FCCBA45B0B53}" srcOrd="5" destOrd="0" presId="urn:microsoft.com/office/officeart/2005/8/layout/radial6"/>
    <dgm:cxn modelId="{AF9F521A-6219-4917-9E1D-59F3BF42F08F}" type="presParOf" srcId="{F4B68BA8-694B-4B7F-8215-68903FFCD2D7}" destId="{5D42F3FF-3AAD-4819-B004-ADDCB69227EB}" srcOrd="6" destOrd="0" presId="urn:microsoft.com/office/officeart/2005/8/layout/radial6"/>
    <dgm:cxn modelId="{FEBE1266-ACDB-43EC-B9AF-A927FC3322F9}" type="presParOf" srcId="{F4B68BA8-694B-4B7F-8215-68903FFCD2D7}" destId="{E43F7264-94BE-4E7E-8A98-A0D70BB3AF06}" srcOrd="7" destOrd="0" presId="urn:microsoft.com/office/officeart/2005/8/layout/radial6"/>
    <dgm:cxn modelId="{DF58FAA5-9051-47B7-9B31-61C6C5137AE0}" type="presParOf" srcId="{F4B68BA8-694B-4B7F-8215-68903FFCD2D7}" destId="{931EF9CE-45BC-491C-9A74-72874D860E58}" srcOrd="8" destOrd="0" presId="urn:microsoft.com/office/officeart/2005/8/layout/radial6"/>
    <dgm:cxn modelId="{8F9F5FD1-5694-48A5-BB25-459151FF677D}" type="presParOf" srcId="{F4B68BA8-694B-4B7F-8215-68903FFCD2D7}" destId="{19B05264-FBF1-4254-AA6E-8DA1048C9EC5}" srcOrd="9" destOrd="0" presId="urn:microsoft.com/office/officeart/2005/8/layout/radial6"/>
    <dgm:cxn modelId="{72A42ED5-3446-4DE8-A4D3-148A0A30BDBF}" type="presParOf" srcId="{F4B68BA8-694B-4B7F-8215-68903FFCD2D7}" destId="{115526CD-270E-4C52-A164-15F2B6F9FE39}" srcOrd="10" destOrd="0" presId="urn:microsoft.com/office/officeart/2005/8/layout/radial6"/>
    <dgm:cxn modelId="{F5160239-523C-416B-B3F0-76F9EFD3254F}" type="presParOf" srcId="{F4B68BA8-694B-4B7F-8215-68903FFCD2D7}" destId="{E442822E-2282-4D84-AEA3-97E5D7F5026E}" srcOrd="11" destOrd="0" presId="urn:microsoft.com/office/officeart/2005/8/layout/radial6"/>
    <dgm:cxn modelId="{5959F9D9-A684-41D8-BEE2-DE8852492309}" type="presParOf" srcId="{F4B68BA8-694B-4B7F-8215-68903FFCD2D7}" destId="{1EBC4AA2-7966-4002-8CE2-7479E65C1C79}" srcOrd="12" destOrd="0" presId="urn:microsoft.com/office/officeart/2005/8/layout/radial6"/>
    <dgm:cxn modelId="{0657E8C1-01D7-4CC0-B548-C8E5739E41EB}" type="presParOf" srcId="{F4B68BA8-694B-4B7F-8215-68903FFCD2D7}" destId="{5101AD7C-EA94-402A-A388-0FD916639D60}" srcOrd="13" destOrd="0" presId="urn:microsoft.com/office/officeart/2005/8/layout/radial6"/>
    <dgm:cxn modelId="{0DE83748-214B-4394-AFCC-50F73128CA7F}" type="presParOf" srcId="{F4B68BA8-694B-4B7F-8215-68903FFCD2D7}" destId="{97296767-E761-4683-B475-54E34622C9C1}" srcOrd="14" destOrd="0" presId="urn:microsoft.com/office/officeart/2005/8/layout/radial6"/>
    <dgm:cxn modelId="{6FAD0287-3642-4BC3-838C-432047BEF64F}" type="presParOf" srcId="{F4B68BA8-694B-4B7F-8215-68903FFCD2D7}" destId="{FC9B55A0-D6BC-47A3-92D9-CF0D462CBA3E}" srcOrd="15" destOrd="0" presId="urn:microsoft.com/office/officeart/2005/8/layout/radial6"/>
    <dgm:cxn modelId="{85324FF1-B5A8-42C3-9CD8-B8F3A7B41DAF}" type="presParOf" srcId="{F4B68BA8-694B-4B7F-8215-68903FFCD2D7}" destId="{D19ADD6D-9F0A-4766-B637-BB2D5495A9BB}" srcOrd="16" destOrd="0" presId="urn:microsoft.com/office/officeart/2005/8/layout/radial6"/>
    <dgm:cxn modelId="{363F0F02-6E41-404E-B2E5-4890434DECC7}" type="presParOf" srcId="{F4B68BA8-694B-4B7F-8215-68903FFCD2D7}" destId="{CB9DB137-9ACF-4A5D-915D-C6DEF62C671A}" srcOrd="17" destOrd="0" presId="urn:microsoft.com/office/officeart/2005/8/layout/radial6"/>
    <dgm:cxn modelId="{C75A112C-7212-4B80-9DA4-CA7F2DD70EB5}" type="presParOf" srcId="{F4B68BA8-694B-4B7F-8215-68903FFCD2D7}" destId="{84EFD8D8-F116-4363-8F07-0BDD118D8287}" srcOrd="18" destOrd="0" presId="urn:microsoft.com/office/officeart/2005/8/layout/radial6"/>
    <dgm:cxn modelId="{F93707E6-5B1F-4F40-A3A3-B884267CE7F5}" type="presParOf" srcId="{F4B68BA8-694B-4B7F-8215-68903FFCD2D7}" destId="{4F05B281-B6DB-45BB-A427-1BF92AADC139}" srcOrd="19" destOrd="0" presId="urn:microsoft.com/office/officeart/2005/8/layout/radial6"/>
    <dgm:cxn modelId="{3D4ADB0D-3A32-46EB-993B-C2B89385D5E3}" type="presParOf" srcId="{F4B68BA8-694B-4B7F-8215-68903FFCD2D7}" destId="{FEDFE719-4F44-4DDA-B702-82A372856A51}" srcOrd="20" destOrd="0" presId="urn:microsoft.com/office/officeart/2005/8/layout/radial6"/>
    <dgm:cxn modelId="{EBDDFBD5-050A-401C-B541-60C312E8BADC}" type="presParOf" srcId="{F4B68BA8-694B-4B7F-8215-68903FFCD2D7}" destId="{C0575E5C-DEAA-49FF-9C6A-0DF4C03D040D}" srcOrd="21" destOrd="0" presId="urn:microsoft.com/office/officeart/2005/8/layout/radial6"/>
    <dgm:cxn modelId="{FD35A212-0E1F-4819-BF1F-B29719BECB43}" type="presParOf" srcId="{F4B68BA8-694B-4B7F-8215-68903FFCD2D7}" destId="{2D6C03BD-4023-431E-84F6-C080A9961C8A}" srcOrd="22" destOrd="0" presId="urn:microsoft.com/office/officeart/2005/8/layout/radial6"/>
    <dgm:cxn modelId="{BC555FE2-565F-4CC2-844D-BACDB94E3D46}" type="presParOf" srcId="{F4B68BA8-694B-4B7F-8215-68903FFCD2D7}" destId="{2578787D-F4B0-463A-AA6F-94706894BC8C}" srcOrd="23" destOrd="0" presId="urn:microsoft.com/office/officeart/2005/8/layout/radial6"/>
    <dgm:cxn modelId="{6F30A1FC-C56F-4DA2-B79C-F00209C57B2B}" type="presParOf" srcId="{F4B68BA8-694B-4B7F-8215-68903FFCD2D7}" destId="{7C884431-F906-455C-AAF5-4FBEC1E13C27}" srcOrd="24"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8A603F-EC40-41E4-BA70-D5C5F8781BC3}">
      <dsp:nvSpPr>
        <dsp:cNvPr id="0" name=""/>
        <dsp:cNvSpPr/>
      </dsp:nvSpPr>
      <dsp:spPr>
        <a:xfrm>
          <a:off x="2102207" y="2205355"/>
          <a:ext cx="2280191" cy="2164526"/>
        </a:xfrm>
        <a:prstGeom prst="ellipse">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sr-Cyrl-RS" sz="2600" kern="1200" dirty="0"/>
            <a:t>Ко учествује у изради буџета</a:t>
          </a:r>
          <a:r>
            <a:rPr lang="en-US" sz="2600" kern="1200" dirty="0"/>
            <a:t>?</a:t>
          </a:r>
        </a:p>
      </dsp:txBody>
      <dsp:txXfrm>
        <a:off x="2436133" y="2522342"/>
        <a:ext cx="1612339" cy="1530552"/>
      </dsp:txXfrm>
    </dsp:sp>
    <dsp:sp modelId="{1B17F103-9216-4974-BE9E-F576C0AB9A07}">
      <dsp:nvSpPr>
        <dsp:cNvPr id="0" name=""/>
        <dsp:cNvSpPr/>
      </dsp:nvSpPr>
      <dsp:spPr>
        <a:xfrm rot="10860210">
          <a:off x="840814" y="3006414"/>
          <a:ext cx="1192295" cy="499162"/>
        </a:xfrm>
        <a:prstGeom prst="lef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BDFA7ED-47C4-4DAE-BCB0-FDCE24E0A939}">
      <dsp:nvSpPr>
        <dsp:cNvPr id="0" name=""/>
        <dsp:cNvSpPr/>
      </dsp:nvSpPr>
      <dsp:spPr>
        <a:xfrm>
          <a:off x="281212" y="2903164"/>
          <a:ext cx="1119386" cy="684782"/>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sr-Cyrl-RS" sz="1400" kern="1200" dirty="0"/>
            <a:t>Месне заједнице</a:t>
          </a:r>
          <a:endParaRPr lang="en-US" sz="1400" kern="1200" dirty="0"/>
        </a:p>
      </dsp:txBody>
      <dsp:txXfrm>
        <a:off x="301269" y="2923221"/>
        <a:ext cx="1079272" cy="644668"/>
      </dsp:txXfrm>
    </dsp:sp>
    <dsp:sp modelId="{FDD76D25-2A08-46FF-8C07-2877A0C9FB2D}">
      <dsp:nvSpPr>
        <dsp:cNvPr id="0" name=""/>
        <dsp:cNvSpPr/>
      </dsp:nvSpPr>
      <dsp:spPr>
        <a:xfrm rot="13081559">
          <a:off x="877393" y="1806519"/>
          <a:ext cx="1580222" cy="499162"/>
        </a:xfrm>
        <a:prstGeom prst="lef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8B915FF-FAD2-4327-A8E8-FB9B137542A2}">
      <dsp:nvSpPr>
        <dsp:cNvPr id="0" name=""/>
        <dsp:cNvSpPr/>
      </dsp:nvSpPr>
      <dsp:spPr>
        <a:xfrm>
          <a:off x="0" y="489141"/>
          <a:ext cx="2090217" cy="2160470"/>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sr-Cyrl-RS" sz="1400" kern="1200" dirty="0"/>
            <a:t>Установе:</a:t>
          </a:r>
        </a:p>
        <a:p>
          <a:pPr lvl="0" algn="l" defTabSz="622300">
            <a:lnSpc>
              <a:spcPct val="90000"/>
            </a:lnSpc>
            <a:spcBef>
              <a:spcPct val="0"/>
            </a:spcBef>
            <a:spcAft>
              <a:spcPct val="35000"/>
            </a:spcAft>
          </a:pPr>
          <a:r>
            <a:rPr lang="sr-Cyrl-RS" sz="1400" kern="1200" dirty="0"/>
            <a:t>-Центар за културу</a:t>
          </a:r>
        </a:p>
        <a:p>
          <a:pPr lvl="0" algn="l" defTabSz="622300">
            <a:lnSpc>
              <a:spcPct val="90000"/>
            </a:lnSpc>
            <a:spcBef>
              <a:spcPct val="0"/>
            </a:spcBef>
            <a:spcAft>
              <a:spcPct val="35000"/>
            </a:spcAft>
          </a:pPr>
          <a:r>
            <a:rPr lang="sr-Cyrl-RS" sz="1400" kern="1200" dirty="0"/>
            <a:t>-Библиотека</a:t>
          </a:r>
        </a:p>
        <a:p>
          <a:pPr lvl="0" algn="l" defTabSz="622300">
            <a:lnSpc>
              <a:spcPct val="90000"/>
            </a:lnSpc>
            <a:spcBef>
              <a:spcPct val="0"/>
            </a:spcBef>
            <a:spcAft>
              <a:spcPct val="35000"/>
            </a:spcAft>
          </a:pPr>
          <a:r>
            <a:rPr lang="sr-Cyrl-RS" sz="1400" kern="1200" dirty="0"/>
            <a:t>-Туристичка организација</a:t>
          </a:r>
        </a:p>
        <a:p>
          <a:pPr lvl="0" algn="l" defTabSz="622300">
            <a:lnSpc>
              <a:spcPct val="90000"/>
            </a:lnSpc>
            <a:spcBef>
              <a:spcPct val="0"/>
            </a:spcBef>
            <a:spcAft>
              <a:spcPct val="35000"/>
            </a:spcAft>
          </a:pPr>
          <a:r>
            <a:rPr lang="sr-Cyrl-RS" sz="1400" kern="1200" dirty="0"/>
            <a:t>-Установа за спорт</a:t>
          </a:r>
        </a:p>
        <a:p>
          <a:pPr lvl="0" algn="ctr" defTabSz="622300">
            <a:lnSpc>
              <a:spcPct val="90000"/>
            </a:lnSpc>
            <a:spcBef>
              <a:spcPct val="0"/>
            </a:spcBef>
            <a:spcAft>
              <a:spcPct val="35000"/>
            </a:spcAft>
          </a:pPr>
          <a:endParaRPr lang="en-US" sz="800" kern="1200" dirty="0"/>
        </a:p>
      </dsp:txBody>
      <dsp:txXfrm>
        <a:off x="61220" y="550361"/>
        <a:ext cx="1967777" cy="2038030"/>
      </dsp:txXfrm>
    </dsp:sp>
    <dsp:sp modelId="{EA842F94-5DAB-40BA-A137-4DDCD4A7DE5B}">
      <dsp:nvSpPr>
        <dsp:cNvPr id="0" name=""/>
        <dsp:cNvSpPr/>
      </dsp:nvSpPr>
      <dsp:spPr>
        <a:xfrm rot="15953976">
          <a:off x="2638241" y="1355941"/>
          <a:ext cx="1207777" cy="499162"/>
        </a:xfrm>
        <a:prstGeom prst="lef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39EC9E4-4DCD-4C5C-B3E7-3180A7E676BC}">
      <dsp:nvSpPr>
        <dsp:cNvPr id="0" name=""/>
        <dsp:cNvSpPr/>
      </dsp:nvSpPr>
      <dsp:spPr>
        <a:xfrm>
          <a:off x="2460502" y="442647"/>
          <a:ext cx="1226013" cy="980810"/>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sr-Cyrl-RS" sz="1400" kern="1200" dirty="0"/>
            <a:t>Градска власт и стручне службе</a:t>
          </a:r>
          <a:endParaRPr lang="en-US" sz="1400" kern="1200" dirty="0"/>
        </a:p>
      </dsp:txBody>
      <dsp:txXfrm>
        <a:off x="2489229" y="471374"/>
        <a:ext cx="1168559" cy="923356"/>
      </dsp:txXfrm>
    </dsp:sp>
    <dsp:sp modelId="{FBD8A9BB-6C42-4425-B777-7048E4BC7509}">
      <dsp:nvSpPr>
        <dsp:cNvPr id="0" name=""/>
        <dsp:cNvSpPr/>
      </dsp:nvSpPr>
      <dsp:spPr>
        <a:xfrm rot="18217134">
          <a:off x="3549411" y="1475706"/>
          <a:ext cx="1618282" cy="499162"/>
        </a:xfrm>
        <a:prstGeom prst="lef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BBD46BF-6C10-4C41-9833-659933681F6E}">
      <dsp:nvSpPr>
        <dsp:cNvPr id="0" name=""/>
        <dsp:cNvSpPr/>
      </dsp:nvSpPr>
      <dsp:spPr>
        <a:xfrm>
          <a:off x="3936801" y="442658"/>
          <a:ext cx="1607867" cy="1182504"/>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sr-Cyrl-RS" sz="1400" kern="1200" dirty="0"/>
            <a:t>-Предшколска установа</a:t>
          </a:r>
        </a:p>
        <a:p>
          <a:pPr lvl="0" algn="ctr" defTabSz="622300">
            <a:lnSpc>
              <a:spcPct val="90000"/>
            </a:lnSpc>
            <a:spcBef>
              <a:spcPct val="0"/>
            </a:spcBef>
            <a:spcAft>
              <a:spcPct val="35000"/>
            </a:spcAft>
          </a:pPr>
          <a:r>
            <a:rPr lang="sr-Cyrl-RS" sz="1400" kern="1200" dirty="0"/>
            <a:t>-Основне школе</a:t>
          </a:r>
        </a:p>
        <a:p>
          <a:pPr lvl="0" algn="ctr" defTabSz="622300">
            <a:lnSpc>
              <a:spcPct val="90000"/>
            </a:lnSpc>
            <a:spcBef>
              <a:spcPct val="0"/>
            </a:spcBef>
            <a:spcAft>
              <a:spcPct val="35000"/>
            </a:spcAft>
          </a:pPr>
          <a:r>
            <a:rPr lang="sr-Cyrl-RS" sz="1400" kern="1200" dirty="0"/>
            <a:t>-Средње школе</a:t>
          </a:r>
          <a:endParaRPr lang="en-US" sz="1400" kern="1200" dirty="0"/>
        </a:p>
      </dsp:txBody>
      <dsp:txXfrm>
        <a:off x="3971435" y="477292"/>
        <a:ext cx="1538599" cy="1113236"/>
      </dsp:txXfrm>
    </dsp:sp>
    <dsp:sp modelId="{5587016C-A0FA-4F4B-A93A-619E3C6DAE9A}">
      <dsp:nvSpPr>
        <dsp:cNvPr id="0" name=""/>
        <dsp:cNvSpPr/>
      </dsp:nvSpPr>
      <dsp:spPr>
        <a:xfrm rot="20290572">
          <a:off x="4320714" y="2298521"/>
          <a:ext cx="1536569" cy="499162"/>
        </a:xfrm>
        <a:prstGeom prst="lef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A97BD5D-D88B-4BDF-9C04-9A8FDBA87F2E}">
      <dsp:nvSpPr>
        <dsp:cNvPr id="0" name=""/>
        <dsp:cNvSpPr/>
      </dsp:nvSpPr>
      <dsp:spPr>
        <a:xfrm>
          <a:off x="5202223" y="1918956"/>
          <a:ext cx="1199997" cy="687067"/>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sr-Cyrl-RS" sz="1400" kern="1200" dirty="0" smtClean="0"/>
            <a:t>Јавно </a:t>
          </a:r>
          <a:r>
            <a:rPr lang="sr-Cyrl-RS" sz="1400" kern="1200" dirty="0"/>
            <a:t>предузећа</a:t>
          </a:r>
          <a:endParaRPr lang="en-US" sz="1400" kern="1200" dirty="0"/>
        </a:p>
      </dsp:txBody>
      <dsp:txXfrm>
        <a:off x="5222347" y="1939080"/>
        <a:ext cx="1159749" cy="646819"/>
      </dsp:txXfrm>
    </dsp:sp>
    <dsp:sp modelId="{284CB80C-4A81-4C68-A0A3-0C7778EF5784}">
      <dsp:nvSpPr>
        <dsp:cNvPr id="0" name=""/>
        <dsp:cNvSpPr/>
      </dsp:nvSpPr>
      <dsp:spPr>
        <a:xfrm>
          <a:off x="4465735" y="3038037"/>
          <a:ext cx="1431861" cy="499162"/>
        </a:xfrm>
        <a:prstGeom prst="lef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EC7C03A-703D-4B14-80CF-03DA2C962947}">
      <dsp:nvSpPr>
        <dsp:cNvPr id="0" name=""/>
        <dsp:cNvSpPr/>
      </dsp:nvSpPr>
      <dsp:spPr>
        <a:xfrm>
          <a:off x="5284589" y="2973460"/>
          <a:ext cx="1226013" cy="628317"/>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sr-Cyrl-RS" sz="1400" kern="1200" dirty="0"/>
            <a:t>Невладине организације </a:t>
          </a:r>
          <a:endParaRPr lang="en-US" sz="1400" kern="1200" dirty="0"/>
        </a:p>
      </dsp:txBody>
      <dsp:txXfrm>
        <a:off x="5302992" y="2991863"/>
        <a:ext cx="1189207" cy="5915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201674-1235-4FA7-9CBC-B675F6713E38}">
      <dsp:nvSpPr>
        <dsp:cNvPr id="0" name=""/>
        <dsp:cNvSpPr/>
      </dsp:nvSpPr>
      <dsp:spPr>
        <a:xfrm>
          <a:off x="1879998" y="2263316"/>
          <a:ext cx="519062" cy="2064042"/>
        </a:xfrm>
        <a:custGeom>
          <a:avLst/>
          <a:gdLst/>
          <a:ahLst/>
          <a:cxnLst/>
          <a:rect l="0" t="0" r="0" b="0"/>
          <a:pathLst>
            <a:path>
              <a:moveTo>
                <a:pt x="0" y="0"/>
              </a:moveTo>
              <a:lnTo>
                <a:pt x="259531" y="0"/>
              </a:lnTo>
              <a:lnTo>
                <a:pt x="259531" y="2064042"/>
              </a:lnTo>
              <a:lnTo>
                <a:pt x="519062" y="20640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a:off x="2086322" y="3242129"/>
        <a:ext cx="106415" cy="106415"/>
      </dsp:txXfrm>
    </dsp:sp>
    <dsp:sp modelId="{EE8B77DA-77C5-46AD-80A2-BD307CFE9F0A}">
      <dsp:nvSpPr>
        <dsp:cNvPr id="0" name=""/>
        <dsp:cNvSpPr/>
      </dsp:nvSpPr>
      <dsp:spPr>
        <a:xfrm>
          <a:off x="1879998" y="2263316"/>
          <a:ext cx="519062" cy="1479230"/>
        </a:xfrm>
        <a:custGeom>
          <a:avLst/>
          <a:gdLst/>
          <a:ahLst/>
          <a:cxnLst/>
          <a:rect l="0" t="0" r="0" b="0"/>
          <a:pathLst>
            <a:path>
              <a:moveTo>
                <a:pt x="0" y="0"/>
              </a:moveTo>
              <a:lnTo>
                <a:pt x="259531" y="0"/>
              </a:lnTo>
              <a:lnTo>
                <a:pt x="259531" y="1479230"/>
              </a:lnTo>
              <a:lnTo>
                <a:pt x="519062" y="147923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100338" y="2963739"/>
        <a:ext cx="78382" cy="78382"/>
      </dsp:txXfrm>
    </dsp:sp>
    <dsp:sp modelId="{531482B3-13DA-4E77-8EF9-7A508768A321}">
      <dsp:nvSpPr>
        <dsp:cNvPr id="0" name=""/>
        <dsp:cNvSpPr/>
      </dsp:nvSpPr>
      <dsp:spPr>
        <a:xfrm>
          <a:off x="1879998" y="2263316"/>
          <a:ext cx="519062" cy="900791"/>
        </a:xfrm>
        <a:custGeom>
          <a:avLst/>
          <a:gdLst/>
          <a:ahLst/>
          <a:cxnLst/>
          <a:rect l="0" t="0" r="0" b="0"/>
          <a:pathLst>
            <a:path>
              <a:moveTo>
                <a:pt x="0" y="0"/>
              </a:moveTo>
              <a:lnTo>
                <a:pt x="259531" y="0"/>
              </a:lnTo>
              <a:lnTo>
                <a:pt x="259531" y="900791"/>
              </a:lnTo>
              <a:lnTo>
                <a:pt x="519062" y="9007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113538" y="2687720"/>
        <a:ext cx="51982" cy="51982"/>
      </dsp:txXfrm>
    </dsp:sp>
    <dsp:sp modelId="{F1903401-CDA9-4777-A04C-F19A89F110A0}">
      <dsp:nvSpPr>
        <dsp:cNvPr id="0" name=""/>
        <dsp:cNvSpPr/>
      </dsp:nvSpPr>
      <dsp:spPr>
        <a:xfrm>
          <a:off x="1879998" y="2263316"/>
          <a:ext cx="519062" cy="135114"/>
        </a:xfrm>
        <a:custGeom>
          <a:avLst/>
          <a:gdLst/>
          <a:ahLst/>
          <a:cxnLst/>
          <a:rect l="0" t="0" r="0" b="0"/>
          <a:pathLst>
            <a:path>
              <a:moveTo>
                <a:pt x="0" y="0"/>
              </a:moveTo>
              <a:lnTo>
                <a:pt x="259531" y="0"/>
              </a:lnTo>
              <a:lnTo>
                <a:pt x="259531" y="135114"/>
              </a:lnTo>
              <a:lnTo>
                <a:pt x="519062" y="1351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126120" y="2317464"/>
        <a:ext cx="26818" cy="26818"/>
      </dsp:txXfrm>
    </dsp:sp>
    <dsp:sp modelId="{25CF5DCC-0AE9-4D09-ABC1-8BE4D97FDFCB}">
      <dsp:nvSpPr>
        <dsp:cNvPr id="0" name=""/>
        <dsp:cNvSpPr/>
      </dsp:nvSpPr>
      <dsp:spPr>
        <a:xfrm>
          <a:off x="1879998" y="960341"/>
          <a:ext cx="543043" cy="1302974"/>
        </a:xfrm>
        <a:custGeom>
          <a:avLst/>
          <a:gdLst/>
          <a:ahLst/>
          <a:cxnLst/>
          <a:rect l="0" t="0" r="0" b="0"/>
          <a:pathLst>
            <a:path>
              <a:moveTo>
                <a:pt x="0" y="1302974"/>
              </a:moveTo>
              <a:lnTo>
                <a:pt x="271521" y="1302974"/>
              </a:lnTo>
              <a:lnTo>
                <a:pt x="271521" y="0"/>
              </a:lnTo>
              <a:lnTo>
                <a:pt x="543043"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116230" y="1576538"/>
        <a:ext cx="70580" cy="70580"/>
      </dsp:txXfrm>
    </dsp:sp>
    <dsp:sp modelId="{D1C52863-34A6-4E04-9740-6E0567681A8F}">
      <dsp:nvSpPr>
        <dsp:cNvPr id="0" name=""/>
        <dsp:cNvSpPr/>
      </dsp:nvSpPr>
      <dsp:spPr>
        <a:xfrm rot="16200000">
          <a:off x="-725304" y="1535702"/>
          <a:ext cx="3755377" cy="145522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vert" wrap="square" lIns="19050" tIns="19050" rIns="19050" bIns="19050" numCol="1" spcCol="1270" anchor="ctr" anchorCtr="0">
          <a:noAutofit/>
        </a:bodyPr>
        <a:lstStyle/>
        <a:p>
          <a:pPr lvl="0" algn="ctr" defTabSz="1333500">
            <a:lnSpc>
              <a:spcPct val="90000"/>
            </a:lnSpc>
            <a:spcBef>
              <a:spcPct val="0"/>
            </a:spcBef>
            <a:spcAft>
              <a:spcPct val="35000"/>
            </a:spcAft>
          </a:pPr>
          <a:r>
            <a:rPr lang="sr-Cyrl-RS" sz="3000" kern="1200" dirty="0"/>
            <a:t>На основу чега се доноси буџет</a:t>
          </a:r>
          <a:r>
            <a:rPr lang="en-US" sz="3000" kern="1200" dirty="0"/>
            <a:t>? </a:t>
          </a:r>
        </a:p>
      </dsp:txBody>
      <dsp:txXfrm>
        <a:off x="-725304" y="1535702"/>
        <a:ext cx="3755377" cy="1455227"/>
      </dsp:txXfrm>
    </dsp:sp>
    <dsp:sp modelId="{AD67EDBF-32B4-495C-A262-4812FBE80932}">
      <dsp:nvSpPr>
        <dsp:cNvPr id="0" name=""/>
        <dsp:cNvSpPr/>
      </dsp:nvSpPr>
      <dsp:spPr>
        <a:xfrm>
          <a:off x="2423042" y="49912"/>
          <a:ext cx="4925648" cy="1820858"/>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t" anchorCtr="0">
          <a:noAutofit/>
        </a:bodyPr>
        <a:lstStyle/>
        <a:p>
          <a:pPr lvl="0" algn="l" defTabSz="622300">
            <a:lnSpc>
              <a:spcPct val="90000"/>
            </a:lnSpc>
            <a:spcBef>
              <a:spcPct val="0"/>
            </a:spcBef>
            <a:spcAft>
              <a:spcPct val="35000"/>
            </a:spcAft>
          </a:pPr>
          <a:r>
            <a:rPr lang="sr-Cyrl-RS" sz="1400" kern="1200" dirty="0"/>
            <a:t>Закони и прописи:</a:t>
          </a:r>
        </a:p>
        <a:p>
          <a:pPr lvl="0" algn="l" defTabSz="622300">
            <a:lnSpc>
              <a:spcPct val="90000"/>
            </a:lnSpc>
            <a:spcBef>
              <a:spcPct val="0"/>
            </a:spcBef>
            <a:spcAft>
              <a:spcPct val="35000"/>
            </a:spcAft>
          </a:pPr>
          <a:r>
            <a:rPr lang="sr-Cyrl-RS" sz="1400" kern="1200" dirty="0"/>
            <a:t>Закон о финансирању локалне самоуправе,</a:t>
          </a:r>
          <a:endParaRPr lang="sr-Latn-RS" sz="1400" kern="1200" dirty="0"/>
        </a:p>
        <a:p>
          <a:pPr lvl="0" algn="l" defTabSz="622300">
            <a:lnSpc>
              <a:spcPct val="90000"/>
            </a:lnSpc>
            <a:spcBef>
              <a:spcPct val="0"/>
            </a:spcBef>
            <a:spcAft>
              <a:spcPct val="35000"/>
            </a:spcAft>
          </a:pPr>
          <a:r>
            <a:rPr lang="sr-Cyrl-RS" sz="1400" kern="1200" dirty="0"/>
            <a:t>Закон о буџетском систему,</a:t>
          </a:r>
          <a:endParaRPr lang="sr-Latn-RS" sz="1400" kern="1200" dirty="0"/>
        </a:p>
        <a:p>
          <a:pPr lvl="0" algn="l" defTabSz="622300">
            <a:lnSpc>
              <a:spcPct val="90000"/>
            </a:lnSpc>
            <a:spcBef>
              <a:spcPct val="0"/>
            </a:spcBef>
            <a:spcAft>
              <a:spcPct val="35000"/>
            </a:spcAft>
          </a:pPr>
          <a:r>
            <a:rPr lang="sr-Cyrl-RS" sz="1400" kern="1200" dirty="0"/>
            <a:t>Закон о локалној самоуправи, </a:t>
          </a:r>
          <a:endParaRPr lang="sr-Latn-RS" sz="1400" kern="1200" dirty="0"/>
        </a:p>
        <a:p>
          <a:pPr lvl="0" algn="l" defTabSz="622300">
            <a:lnSpc>
              <a:spcPct val="90000"/>
            </a:lnSpc>
            <a:spcBef>
              <a:spcPct val="0"/>
            </a:spcBef>
            <a:spcAft>
              <a:spcPct val="35000"/>
            </a:spcAft>
          </a:pPr>
          <a:r>
            <a:rPr lang="sr-Cyrl-RS" sz="1400" kern="1200" dirty="0"/>
            <a:t>Упутство Министарства финансија за припрему одлуке о буџету за </a:t>
          </a:r>
          <a:r>
            <a:rPr lang="sr-Cyrl-RS" sz="1400" kern="1200" dirty="0" smtClean="0"/>
            <a:t>2019. </a:t>
          </a:r>
          <a:r>
            <a:rPr lang="sr-Cyrl-RS" sz="1400" kern="1200" dirty="0"/>
            <a:t>годину и др.</a:t>
          </a:r>
        </a:p>
      </dsp:txBody>
      <dsp:txXfrm>
        <a:off x="2423042" y="49912"/>
        <a:ext cx="4925648" cy="1820858"/>
      </dsp:txXfrm>
    </dsp:sp>
    <dsp:sp modelId="{A288E7CD-845A-4B30-8D9E-0FCFF4059FF8}">
      <dsp:nvSpPr>
        <dsp:cNvPr id="0" name=""/>
        <dsp:cNvSpPr/>
      </dsp:nvSpPr>
      <dsp:spPr>
        <a:xfrm>
          <a:off x="2399061" y="2021069"/>
          <a:ext cx="4887730" cy="754722"/>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l" defTabSz="622300">
            <a:lnSpc>
              <a:spcPct val="90000"/>
            </a:lnSpc>
            <a:spcBef>
              <a:spcPct val="0"/>
            </a:spcBef>
            <a:spcAft>
              <a:spcPct val="35000"/>
            </a:spcAft>
          </a:pPr>
          <a:r>
            <a:rPr lang="sr-Cyrl-RS" sz="1400" kern="1200" dirty="0"/>
            <a:t>Стратешки документи:</a:t>
          </a:r>
        </a:p>
        <a:p>
          <a:pPr lvl="0" algn="l" defTabSz="622300">
            <a:lnSpc>
              <a:spcPct val="90000"/>
            </a:lnSpc>
            <a:spcBef>
              <a:spcPct val="0"/>
            </a:spcBef>
            <a:spcAft>
              <a:spcPct val="35000"/>
            </a:spcAft>
          </a:pPr>
          <a:r>
            <a:rPr lang="sr-Cyrl-RS" sz="1400" kern="1200" dirty="0"/>
            <a:t>Стратегија развоја</a:t>
          </a:r>
          <a:endParaRPr lang="sr-Latn-RS" sz="1400" kern="1200" dirty="0">
            <a:solidFill>
              <a:srgbClr val="FF0000"/>
            </a:solidFill>
          </a:endParaRPr>
        </a:p>
        <a:p>
          <a:pPr lvl="0" algn="l" defTabSz="622300">
            <a:lnSpc>
              <a:spcPct val="90000"/>
            </a:lnSpc>
            <a:spcBef>
              <a:spcPct val="0"/>
            </a:spcBef>
            <a:spcAft>
              <a:spcPct val="35000"/>
            </a:spcAft>
          </a:pPr>
          <a:r>
            <a:rPr lang="sr-Cyrl-RS" sz="1400" kern="1200" dirty="0"/>
            <a:t>Акциони планови за поједине области</a:t>
          </a:r>
          <a:endParaRPr lang="en-US" sz="1400" kern="1200" dirty="0"/>
        </a:p>
      </dsp:txBody>
      <dsp:txXfrm>
        <a:off x="2399061" y="2021069"/>
        <a:ext cx="4887730" cy="754722"/>
      </dsp:txXfrm>
    </dsp:sp>
    <dsp:sp modelId="{573F9BF2-AC82-43FC-A361-118085DB3D65}">
      <dsp:nvSpPr>
        <dsp:cNvPr id="0" name=""/>
        <dsp:cNvSpPr/>
      </dsp:nvSpPr>
      <dsp:spPr>
        <a:xfrm>
          <a:off x="2399061" y="2973605"/>
          <a:ext cx="4895853" cy="381004"/>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l" defTabSz="622300">
            <a:lnSpc>
              <a:spcPct val="90000"/>
            </a:lnSpc>
            <a:spcBef>
              <a:spcPct val="0"/>
            </a:spcBef>
            <a:spcAft>
              <a:spcPct val="35000"/>
            </a:spcAft>
          </a:pPr>
          <a:r>
            <a:rPr lang="sr-Cyrl-RS" sz="1400" kern="1200" dirty="0"/>
            <a:t>Потребе буџетских корисника</a:t>
          </a:r>
          <a:endParaRPr lang="en-US" sz="1400" kern="1200" dirty="0"/>
        </a:p>
      </dsp:txBody>
      <dsp:txXfrm>
        <a:off x="2399061" y="2973605"/>
        <a:ext cx="4895853" cy="381004"/>
      </dsp:txXfrm>
    </dsp:sp>
    <dsp:sp modelId="{B2DE3A8A-BA09-499F-9C72-0630724E4538}">
      <dsp:nvSpPr>
        <dsp:cNvPr id="0" name=""/>
        <dsp:cNvSpPr/>
      </dsp:nvSpPr>
      <dsp:spPr>
        <a:xfrm>
          <a:off x="2399061" y="3552423"/>
          <a:ext cx="4896736" cy="38024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l" defTabSz="622300">
            <a:lnSpc>
              <a:spcPct val="90000"/>
            </a:lnSpc>
            <a:spcBef>
              <a:spcPct val="0"/>
            </a:spcBef>
            <a:spcAft>
              <a:spcPct val="35000"/>
            </a:spcAft>
          </a:pPr>
          <a:r>
            <a:rPr lang="sr-Cyrl-RS" sz="1400" kern="1200" dirty="0"/>
            <a:t>Започети пројекти из ранијих година</a:t>
          </a:r>
          <a:endParaRPr lang="en-US" sz="1400" kern="1200" dirty="0"/>
        </a:p>
      </dsp:txBody>
      <dsp:txXfrm>
        <a:off x="2399061" y="3552423"/>
        <a:ext cx="4896736" cy="380245"/>
      </dsp:txXfrm>
    </dsp:sp>
    <dsp:sp modelId="{94F14A6F-3CD0-4A17-88D3-6F4D0EB2D4E6}">
      <dsp:nvSpPr>
        <dsp:cNvPr id="0" name=""/>
        <dsp:cNvSpPr/>
      </dsp:nvSpPr>
      <dsp:spPr>
        <a:xfrm>
          <a:off x="2399061" y="4130482"/>
          <a:ext cx="4921313" cy="393751"/>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l" defTabSz="622300">
            <a:lnSpc>
              <a:spcPct val="90000"/>
            </a:lnSpc>
            <a:spcBef>
              <a:spcPct val="0"/>
            </a:spcBef>
            <a:spcAft>
              <a:spcPct val="35000"/>
            </a:spcAft>
          </a:pPr>
          <a:r>
            <a:rPr lang="sr-Cyrl-RS" sz="1400" kern="1200" dirty="0"/>
            <a:t>Остварење прошлогодишњег буџета</a:t>
          </a:r>
          <a:endParaRPr lang="en-US" sz="1400" kern="1200" dirty="0"/>
        </a:p>
      </dsp:txBody>
      <dsp:txXfrm>
        <a:off x="2399061" y="4130482"/>
        <a:ext cx="4921313" cy="39375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6E659A-663E-485D-BF89-FD74BE74A5C4}">
      <dsp:nvSpPr>
        <dsp:cNvPr id="0" name=""/>
        <dsp:cNvSpPr/>
      </dsp:nvSpPr>
      <dsp:spPr>
        <a:xfrm>
          <a:off x="1839" y="117311"/>
          <a:ext cx="1518127" cy="1518127"/>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sr-Cyrl-RS" sz="1400" kern="1200" dirty="0"/>
            <a:t>Средства из буџета </a:t>
          </a:r>
          <a:r>
            <a:rPr lang="sr-Cyrl-RS" sz="1400" kern="1200" dirty="0" smtClean="0"/>
            <a:t>града</a:t>
          </a:r>
        </a:p>
        <a:p>
          <a:pPr lvl="0" algn="ctr" defTabSz="622300">
            <a:lnSpc>
              <a:spcPct val="90000"/>
            </a:lnSpc>
            <a:spcBef>
              <a:spcPct val="0"/>
            </a:spcBef>
            <a:spcAft>
              <a:spcPct val="35000"/>
            </a:spcAft>
          </a:pPr>
          <a:r>
            <a:rPr lang="sr-Cyrl-RS" sz="1400" kern="1200" dirty="0" smtClean="0">
              <a:solidFill>
                <a:srgbClr val="FF0000"/>
              </a:solidFill>
            </a:rPr>
            <a:t>1.914.595.000</a:t>
          </a:r>
          <a:endParaRPr lang="en-US" sz="1400" kern="1200" dirty="0">
            <a:solidFill>
              <a:srgbClr val="FF0000"/>
            </a:solidFill>
          </a:endParaRPr>
        </a:p>
      </dsp:txBody>
      <dsp:txXfrm>
        <a:off x="224164" y="339636"/>
        <a:ext cx="1073477" cy="1073477"/>
      </dsp:txXfrm>
    </dsp:sp>
    <dsp:sp modelId="{98F3E7AB-6934-48FA-B82F-FBEAF1B2375D}">
      <dsp:nvSpPr>
        <dsp:cNvPr id="0" name=""/>
        <dsp:cNvSpPr/>
      </dsp:nvSpPr>
      <dsp:spPr>
        <a:xfrm>
          <a:off x="1643239" y="436118"/>
          <a:ext cx="880514" cy="880514"/>
        </a:xfrm>
        <a:prstGeom prst="mathPlus">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1759951" y="772827"/>
        <a:ext cx="647090" cy="207096"/>
      </dsp:txXfrm>
    </dsp:sp>
    <dsp:sp modelId="{2F60A798-586E-4E47-B649-25F047F36835}">
      <dsp:nvSpPr>
        <dsp:cNvPr id="0" name=""/>
        <dsp:cNvSpPr/>
      </dsp:nvSpPr>
      <dsp:spPr>
        <a:xfrm>
          <a:off x="2647025" y="117311"/>
          <a:ext cx="1518127" cy="1518127"/>
        </a:xfrm>
        <a:prstGeom prst="ellipse">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sr-Cyrl-RS" sz="1400" kern="1200" dirty="0"/>
            <a:t>Пренета средства из ранијих година</a:t>
          </a:r>
          <a:r>
            <a:rPr lang="sr-Cyrl-RS" sz="1400" kern="1200" dirty="0">
              <a:solidFill>
                <a:srgbClr val="FF0000"/>
              </a:solidFill>
            </a:rPr>
            <a:t> </a:t>
          </a:r>
          <a:r>
            <a:rPr lang="sr-Cyrl-RS" sz="1400" kern="1200" dirty="0" smtClean="0">
              <a:solidFill>
                <a:srgbClr val="FF0000"/>
              </a:solidFill>
            </a:rPr>
            <a:t>200.905.000 </a:t>
          </a:r>
          <a:endParaRPr lang="en-US" sz="1400" kern="1200" dirty="0">
            <a:solidFill>
              <a:srgbClr val="FF0000"/>
            </a:solidFill>
          </a:endParaRPr>
        </a:p>
      </dsp:txBody>
      <dsp:txXfrm>
        <a:off x="2869350" y="339636"/>
        <a:ext cx="1073477" cy="1073477"/>
      </dsp:txXfrm>
    </dsp:sp>
    <dsp:sp modelId="{41F09F99-3DCC-47E4-9188-F7D103A1F6E3}">
      <dsp:nvSpPr>
        <dsp:cNvPr id="0" name=""/>
        <dsp:cNvSpPr/>
      </dsp:nvSpPr>
      <dsp:spPr>
        <a:xfrm>
          <a:off x="4288424" y="436118"/>
          <a:ext cx="880514" cy="880514"/>
        </a:xfrm>
        <a:prstGeom prst="mathEqual">
          <a:avLst/>
        </a:prstGeom>
        <a:solidFill>
          <a:schemeClr val="accent4">
            <a:hueOff val="-4464770"/>
            <a:satOff val="26899"/>
            <a:lumOff val="215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4405136" y="617504"/>
        <a:ext cx="647090" cy="517742"/>
      </dsp:txXfrm>
    </dsp:sp>
    <dsp:sp modelId="{6C1FFF0F-B1A4-4C41-B9D3-30452A0DFA4B}">
      <dsp:nvSpPr>
        <dsp:cNvPr id="0" name=""/>
        <dsp:cNvSpPr/>
      </dsp:nvSpPr>
      <dsp:spPr>
        <a:xfrm>
          <a:off x="5292210" y="234070"/>
          <a:ext cx="1978757" cy="1284609"/>
        </a:xfrm>
        <a:prstGeom prst="ellipse">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sr-Cyrl-RS" sz="1300" kern="1200" dirty="0">
              <a:solidFill>
                <a:schemeClr val="bg1"/>
              </a:solidFill>
            </a:rPr>
            <a:t>Укупан буџет града </a:t>
          </a:r>
          <a:r>
            <a:rPr lang="sr-Cyrl-RS" sz="1300" kern="1200" dirty="0" smtClean="0">
              <a:solidFill>
                <a:schemeClr val="bg1"/>
              </a:solidFill>
            </a:rPr>
            <a:t>2.115.500.000</a:t>
          </a:r>
          <a:endParaRPr lang="en-US" sz="1300" kern="1200" dirty="0">
            <a:solidFill>
              <a:srgbClr val="FF0000"/>
            </a:solidFill>
          </a:endParaRPr>
        </a:p>
      </dsp:txBody>
      <dsp:txXfrm>
        <a:off x="5581992" y="422197"/>
        <a:ext cx="1399193" cy="90835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4EF12A-714A-4B09-B17F-F23081A511A2}">
      <dsp:nvSpPr>
        <dsp:cNvPr id="0" name=""/>
        <dsp:cNvSpPr/>
      </dsp:nvSpPr>
      <dsp:spPr>
        <a:xfrm>
          <a:off x="1949527" y="1191898"/>
          <a:ext cx="2762919" cy="2762919"/>
        </a:xfrm>
        <a:prstGeom prst="ellipse">
          <a:avLst/>
        </a:prstGeom>
        <a:gradFill rotWithShape="0">
          <a:gsLst>
            <a:gs pos="0">
              <a:schemeClr val="accent4">
                <a:shade val="80000"/>
                <a:alpha val="50000"/>
                <a:hueOff val="0"/>
                <a:satOff val="0"/>
                <a:lumOff val="0"/>
                <a:alphaOff val="0"/>
                <a:shade val="51000"/>
                <a:satMod val="130000"/>
              </a:schemeClr>
            </a:gs>
            <a:gs pos="80000">
              <a:schemeClr val="accent4">
                <a:shade val="80000"/>
                <a:alpha val="50000"/>
                <a:hueOff val="0"/>
                <a:satOff val="0"/>
                <a:lumOff val="0"/>
                <a:alphaOff val="0"/>
                <a:shade val="93000"/>
                <a:satMod val="130000"/>
              </a:schemeClr>
            </a:gs>
            <a:gs pos="100000">
              <a:schemeClr val="accent4">
                <a:shade val="80000"/>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sr-Cyrl-RS" sz="2500" kern="1200" dirty="0"/>
            <a:t>Приходи од  пореза </a:t>
          </a:r>
          <a:r>
            <a:rPr lang="sr-Cyrl-RS" sz="2500" kern="1200" dirty="0" smtClean="0"/>
            <a:t>1,437.800.000</a:t>
          </a:r>
          <a:r>
            <a:rPr lang="sr-Cyrl-RS" sz="2500" kern="1200" dirty="0" smtClean="0">
              <a:solidFill>
                <a:srgbClr val="FF0000"/>
              </a:solidFill>
            </a:rPr>
            <a:t>    </a:t>
          </a:r>
          <a:r>
            <a:rPr lang="sr-Cyrl-RS" sz="2500" kern="1200" dirty="0" smtClean="0"/>
            <a:t>    </a:t>
          </a:r>
          <a:r>
            <a:rPr lang="sr-Cyrl-RS" sz="2500" kern="1200" dirty="0"/>
            <a:t>динара</a:t>
          </a:r>
          <a:endParaRPr lang="en-US" sz="2500" kern="1200" dirty="0"/>
        </a:p>
      </dsp:txBody>
      <dsp:txXfrm>
        <a:off x="2354147" y="1596518"/>
        <a:ext cx="1953679" cy="1953679"/>
      </dsp:txXfrm>
    </dsp:sp>
    <dsp:sp modelId="{449BFEB2-6844-4A2C-8DC2-780280CBA079}">
      <dsp:nvSpPr>
        <dsp:cNvPr id="0" name=""/>
        <dsp:cNvSpPr/>
      </dsp:nvSpPr>
      <dsp:spPr>
        <a:xfrm>
          <a:off x="2640257" y="85242"/>
          <a:ext cx="1381459" cy="1381459"/>
        </a:xfrm>
        <a:prstGeom prst="ellipse">
          <a:avLst/>
        </a:prstGeom>
        <a:gradFill rotWithShape="0">
          <a:gsLst>
            <a:gs pos="0">
              <a:schemeClr val="accent4">
                <a:shade val="80000"/>
                <a:alpha val="50000"/>
                <a:hueOff val="-11"/>
                <a:satOff val="217"/>
                <a:lumOff val="1010"/>
                <a:alphaOff val="6000"/>
                <a:shade val="51000"/>
                <a:satMod val="130000"/>
              </a:schemeClr>
            </a:gs>
            <a:gs pos="80000">
              <a:schemeClr val="accent4">
                <a:shade val="80000"/>
                <a:alpha val="50000"/>
                <a:hueOff val="-11"/>
                <a:satOff val="217"/>
                <a:lumOff val="1010"/>
                <a:alphaOff val="6000"/>
                <a:shade val="93000"/>
                <a:satMod val="130000"/>
              </a:schemeClr>
            </a:gs>
            <a:gs pos="100000">
              <a:schemeClr val="accent4">
                <a:shade val="80000"/>
                <a:alpha val="50000"/>
                <a:hueOff val="-11"/>
                <a:satOff val="217"/>
                <a:lumOff val="1010"/>
                <a:alphaOff val="6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sr-Cyrl-RS" sz="1100" kern="1200" dirty="0"/>
            <a:t>Трансфери </a:t>
          </a:r>
          <a:r>
            <a:rPr lang="sr-Cyrl-RS" sz="1100" kern="1200" dirty="0" smtClean="0"/>
            <a:t>166.890.000</a:t>
          </a:r>
          <a:r>
            <a:rPr lang="sr-Latn-RS" sz="1100" kern="1200" dirty="0" smtClean="0">
              <a:solidFill>
                <a:srgbClr val="FF0000"/>
              </a:solidFill>
            </a:rPr>
            <a:t> </a:t>
          </a:r>
          <a:r>
            <a:rPr lang="sr-Cyrl-RS" sz="1100" kern="1200" dirty="0"/>
            <a:t>динара</a:t>
          </a:r>
          <a:endParaRPr lang="en-US" sz="1100" kern="1200" dirty="0"/>
        </a:p>
      </dsp:txBody>
      <dsp:txXfrm>
        <a:off x="2842567" y="287552"/>
        <a:ext cx="976839" cy="976839"/>
      </dsp:txXfrm>
    </dsp:sp>
    <dsp:sp modelId="{9DDE88A7-5745-4E4F-A7A8-F71A4DA0D5F2}">
      <dsp:nvSpPr>
        <dsp:cNvPr id="0" name=""/>
        <dsp:cNvSpPr/>
      </dsp:nvSpPr>
      <dsp:spPr>
        <a:xfrm>
          <a:off x="4346317" y="1304207"/>
          <a:ext cx="1381459" cy="1381459"/>
        </a:xfrm>
        <a:prstGeom prst="ellipse">
          <a:avLst/>
        </a:prstGeom>
        <a:gradFill rotWithShape="0">
          <a:gsLst>
            <a:gs pos="0">
              <a:schemeClr val="accent4">
                <a:shade val="80000"/>
                <a:alpha val="50000"/>
                <a:hueOff val="-23"/>
                <a:satOff val="434"/>
                <a:lumOff val="2020"/>
                <a:alphaOff val="12000"/>
                <a:shade val="51000"/>
                <a:satMod val="130000"/>
              </a:schemeClr>
            </a:gs>
            <a:gs pos="80000">
              <a:schemeClr val="accent4">
                <a:shade val="80000"/>
                <a:alpha val="50000"/>
                <a:hueOff val="-23"/>
                <a:satOff val="434"/>
                <a:lumOff val="2020"/>
                <a:alphaOff val="12000"/>
                <a:shade val="93000"/>
                <a:satMod val="130000"/>
              </a:schemeClr>
            </a:gs>
            <a:gs pos="100000">
              <a:schemeClr val="accent4">
                <a:shade val="80000"/>
                <a:alpha val="50000"/>
                <a:hueOff val="-23"/>
                <a:satOff val="434"/>
                <a:lumOff val="2020"/>
                <a:alphaOff val="12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sr-Cyrl-RS" sz="1100" kern="1200" dirty="0"/>
            <a:t>Други приходи  </a:t>
          </a:r>
          <a:r>
            <a:rPr lang="en-US" sz="1100" kern="1200" dirty="0" smtClean="0"/>
            <a:t>259</a:t>
          </a:r>
          <a:r>
            <a:rPr lang="sr-Cyrl-RS" sz="1100" kern="1200" dirty="0" smtClean="0"/>
            <a:t>.</a:t>
          </a:r>
          <a:r>
            <a:rPr lang="en-US" sz="1100" kern="1200" dirty="0" smtClean="0"/>
            <a:t>85</a:t>
          </a:r>
          <a:r>
            <a:rPr lang="sr-Cyrl-RS" sz="1100" kern="1200" dirty="0" smtClean="0"/>
            <a:t>5.000 </a:t>
          </a:r>
          <a:r>
            <a:rPr lang="sr-Cyrl-RS" sz="1100" kern="1200" dirty="0"/>
            <a:t>динара</a:t>
          </a:r>
          <a:endParaRPr lang="en-US" sz="1100" kern="1200" dirty="0"/>
        </a:p>
      </dsp:txBody>
      <dsp:txXfrm>
        <a:off x="4548627" y="1506517"/>
        <a:ext cx="976839" cy="976839"/>
      </dsp:txXfrm>
    </dsp:sp>
    <dsp:sp modelId="{72DE4213-15E1-4436-8045-C055E8A54EDE}">
      <dsp:nvSpPr>
        <dsp:cNvPr id="0" name=""/>
        <dsp:cNvSpPr/>
      </dsp:nvSpPr>
      <dsp:spPr>
        <a:xfrm>
          <a:off x="3696733" y="3336743"/>
          <a:ext cx="1381459" cy="1381459"/>
        </a:xfrm>
        <a:prstGeom prst="ellipse">
          <a:avLst/>
        </a:prstGeom>
        <a:gradFill rotWithShape="0">
          <a:gsLst>
            <a:gs pos="0">
              <a:schemeClr val="accent4">
                <a:shade val="80000"/>
                <a:alpha val="50000"/>
                <a:hueOff val="-34"/>
                <a:satOff val="652"/>
                <a:lumOff val="3030"/>
                <a:alphaOff val="18000"/>
                <a:shade val="51000"/>
                <a:satMod val="130000"/>
              </a:schemeClr>
            </a:gs>
            <a:gs pos="80000">
              <a:schemeClr val="accent4">
                <a:shade val="80000"/>
                <a:alpha val="50000"/>
                <a:hueOff val="-34"/>
                <a:satOff val="652"/>
                <a:lumOff val="3030"/>
                <a:alphaOff val="18000"/>
                <a:shade val="93000"/>
                <a:satMod val="130000"/>
              </a:schemeClr>
            </a:gs>
            <a:gs pos="100000">
              <a:schemeClr val="accent4">
                <a:shade val="80000"/>
                <a:alpha val="50000"/>
                <a:hueOff val="-34"/>
                <a:satOff val="652"/>
                <a:lumOff val="3030"/>
                <a:alphaOff val="18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sr-Cyrl-RS" sz="1100" kern="1200" dirty="0"/>
            <a:t>Примања од продаје нефинансијске имовине  </a:t>
          </a:r>
          <a:r>
            <a:rPr lang="sr-Cyrl-RS" sz="1100" kern="1200" dirty="0" smtClean="0"/>
            <a:t>30.050.000 </a:t>
          </a:r>
          <a:r>
            <a:rPr lang="sr-Cyrl-RS" sz="1100" kern="1200" dirty="0"/>
            <a:t>динара</a:t>
          </a:r>
          <a:endParaRPr lang="en-US" sz="1100" kern="1200" dirty="0"/>
        </a:p>
      </dsp:txBody>
      <dsp:txXfrm>
        <a:off x="3899043" y="3539053"/>
        <a:ext cx="976839" cy="976839"/>
      </dsp:txXfrm>
    </dsp:sp>
    <dsp:sp modelId="{91CFC9CD-FF79-40EF-A271-A8DBB0423AC2}">
      <dsp:nvSpPr>
        <dsp:cNvPr id="0" name=""/>
        <dsp:cNvSpPr/>
      </dsp:nvSpPr>
      <dsp:spPr>
        <a:xfrm>
          <a:off x="1583780" y="3336743"/>
          <a:ext cx="1381459" cy="1381459"/>
        </a:xfrm>
        <a:prstGeom prst="ellipse">
          <a:avLst/>
        </a:prstGeom>
        <a:gradFill rotWithShape="0">
          <a:gsLst>
            <a:gs pos="0">
              <a:schemeClr val="accent4">
                <a:shade val="80000"/>
                <a:alpha val="50000"/>
                <a:hueOff val="-45"/>
                <a:satOff val="869"/>
                <a:lumOff val="4040"/>
                <a:alphaOff val="24000"/>
                <a:shade val="51000"/>
                <a:satMod val="130000"/>
              </a:schemeClr>
            </a:gs>
            <a:gs pos="80000">
              <a:schemeClr val="accent4">
                <a:shade val="80000"/>
                <a:alpha val="50000"/>
                <a:hueOff val="-45"/>
                <a:satOff val="869"/>
                <a:lumOff val="4040"/>
                <a:alphaOff val="24000"/>
                <a:shade val="93000"/>
                <a:satMod val="130000"/>
              </a:schemeClr>
            </a:gs>
            <a:gs pos="100000">
              <a:schemeClr val="accent4">
                <a:shade val="80000"/>
                <a:alpha val="50000"/>
                <a:hueOff val="-45"/>
                <a:satOff val="869"/>
                <a:lumOff val="4040"/>
                <a:alphaOff val="24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sr-Cyrl-RS" sz="1100" kern="1200" dirty="0"/>
            <a:t>Примања од продаје финансијске имовине  </a:t>
          </a:r>
          <a:r>
            <a:rPr lang="sr-Cyrl-RS" sz="1100" kern="1200" dirty="0" smtClean="0"/>
            <a:t>20.000.000</a:t>
          </a:r>
          <a:r>
            <a:rPr lang="sr-Cyrl-RS" sz="1100" kern="1200" dirty="0" smtClean="0">
              <a:solidFill>
                <a:srgbClr val="FF0000"/>
              </a:solidFill>
            </a:rPr>
            <a:t> </a:t>
          </a:r>
          <a:r>
            <a:rPr lang="sr-Cyrl-RS" sz="1100" kern="1200" dirty="0"/>
            <a:t>динара</a:t>
          </a:r>
          <a:endParaRPr lang="en-US" sz="1100" kern="1200" dirty="0"/>
        </a:p>
      </dsp:txBody>
      <dsp:txXfrm>
        <a:off x="1786090" y="3539053"/>
        <a:ext cx="976839" cy="976839"/>
      </dsp:txXfrm>
    </dsp:sp>
    <dsp:sp modelId="{FC69A2CE-A671-47B5-8CD8-544465E52E9C}">
      <dsp:nvSpPr>
        <dsp:cNvPr id="0" name=""/>
        <dsp:cNvSpPr/>
      </dsp:nvSpPr>
      <dsp:spPr>
        <a:xfrm>
          <a:off x="930841" y="1327205"/>
          <a:ext cx="1381459" cy="1381459"/>
        </a:xfrm>
        <a:prstGeom prst="ellipse">
          <a:avLst/>
        </a:prstGeom>
        <a:gradFill rotWithShape="0">
          <a:gsLst>
            <a:gs pos="0">
              <a:schemeClr val="accent4">
                <a:shade val="80000"/>
                <a:alpha val="50000"/>
                <a:hueOff val="-57"/>
                <a:satOff val="1086"/>
                <a:lumOff val="5050"/>
                <a:alphaOff val="30000"/>
                <a:shade val="51000"/>
                <a:satMod val="130000"/>
              </a:schemeClr>
            </a:gs>
            <a:gs pos="80000">
              <a:schemeClr val="accent4">
                <a:shade val="80000"/>
                <a:alpha val="50000"/>
                <a:hueOff val="-57"/>
                <a:satOff val="1086"/>
                <a:lumOff val="5050"/>
                <a:alphaOff val="30000"/>
                <a:shade val="93000"/>
                <a:satMod val="130000"/>
              </a:schemeClr>
            </a:gs>
            <a:gs pos="100000">
              <a:schemeClr val="accent4">
                <a:shade val="80000"/>
                <a:alpha val="50000"/>
                <a:hueOff val="-57"/>
                <a:satOff val="1086"/>
                <a:lumOff val="5050"/>
                <a:alphaOff val="3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sr-Cyrl-RS" sz="1000" kern="1200" dirty="0"/>
            <a:t>Пренета средства из ранијих година</a:t>
          </a:r>
          <a:r>
            <a:rPr lang="sr-Latn-RS" sz="1000" kern="1200" dirty="0"/>
            <a:t> </a:t>
          </a:r>
          <a:r>
            <a:rPr lang="sr-Cyrl-RS" sz="1000" kern="1200" dirty="0" smtClean="0"/>
            <a:t>200.905.000 </a:t>
          </a:r>
          <a:r>
            <a:rPr lang="sr-Latn-RS" sz="1000" kern="1200" dirty="0" smtClean="0"/>
            <a:t> </a:t>
          </a:r>
          <a:r>
            <a:rPr lang="sr-Cyrl-RS" sz="1000" kern="1200" dirty="0"/>
            <a:t>динара</a:t>
          </a:r>
          <a:endParaRPr lang="en-US" sz="1000" kern="1200" dirty="0"/>
        </a:p>
      </dsp:txBody>
      <dsp:txXfrm>
        <a:off x="1133151" y="1529515"/>
        <a:ext cx="976839" cy="97683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884431-F906-455C-AAF5-4FBEC1E13C27}">
      <dsp:nvSpPr>
        <dsp:cNvPr id="0" name=""/>
        <dsp:cNvSpPr/>
      </dsp:nvSpPr>
      <dsp:spPr>
        <a:xfrm>
          <a:off x="2406080" y="452153"/>
          <a:ext cx="3704076" cy="3704076"/>
        </a:xfrm>
        <a:prstGeom prst="blockArc">
          <a:avLst>
            <a:gd name="adj1" fmla="val 13069771"/>
            <a:gd name="adj2" fmla="val 15892869"/>
            <a:gd name="adj3" fmla="val 3434"/>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0575E5C-DEAA-49FF-9C6A-0DF4C03D040D}">
      <dsp:nvSpPr>
        <dsp:cNvPr id="0" name=""/>
        <dsp:cNvSpPr/>
      </dsp:nvSpPr>
      <dsp:spPr>
        <a:xfrm>
          <a:off x="2234321" y="643702"/>
          <a:ext cx="3704076" cy="3704076"/>
        </a:xfrm>
        <a:prstGeom prst="blockArc">
          <a:avLst>
            <a:gd name="adj1" fmla="val 11148650"/>
            <a:gd name="adj2" fmla="val 13556078"/>
            <a:gd name="adj3" fmla="val 3434"/>
          </a:avLst>
        </a:prstGeom>
        <a:solidFill>
          <a:schemeClr val="accent3">
            <a:hueOff val="9643083"/>
            <a:satOff val="-14469"/>
            <a:lumOff val="-235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4EFD8D8-F116-4363-8F07-0BDD118D8287}">
      <dsp:nvSpPr>
        <dsp:cNvPr id="0" name=""/>
        <dsp:cNvSpPr/>
      </dsp:nvSpPr>
      <dsp:spPr>
        <a:xfrm>
          <a:off x="2243675" y="459413"/>
          <a:ext cx="3704076" cy="3704076"/>
        </a:xfrm>
        <a:prstGeom prst="blockArc">
          <a:avLst>
            <a:gd name="adj1" fmla="val 8100000"/>
            <a:gd name="adj2" fmla="val 10800000"/>
            <a:gd name="adj3" fmla="val 3434"/>
          </a:avLst>
        </a:prstGeom>
        <a:solidFill>
          <a:schemeClr val="accent3">
            <a:hueOff val="8035903"/>
            <a:satOff val="-12057"/>
            <a:lumOff val="-196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C9B55A0-D6BC-47A3-92D9-CF0D462CBA3E}">
      <dsp:nvSpPr>
        <dsp:cNvPr id="0" name=""/>
        <dsp:cNvSpPr/>
      </dsp:nvSpPr>
      <dsp:spPr>
        <a:xfrm>
          <a:off x="2223280" y="439336"/>
          <a:ext cx="3704076" cy="3704076"/>
        </a:xfrm>
        <a:prstGeom prst="blockArc">
          <a:avLst>
            <a:gd name="adj1" fmla="val 5309683"/>
            <a:gd name="adj2" fmla="val 8045950"/>
            <a:gd name="adj3" fmla="val 3434"/>
          </a:avLst>
        </a:prstGeom>
        <a:solidFill>
          <a:schemeClr val="accent3">
            <a:hueOff val="6428722"/>
            <a:satOff val="-9646"/>
            <a:lumOff val="-156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EBC4AA2-7966-4002-8CE2-7479E65C1C79}">
      <dsp:nvSpPr>
        <dsp:cNvPr id="0" name=""/>
        <dsp:cNvSpPr/>
      </dsp:nvSpPr>
      <dsp:spPr>
        <a:xfrm>
          <a:off x="2264706" y="438719"/>
          <a:ext cx="3704076" cy="3704076"/>
        </a:xfrm>
        <a:prstGeom prst="blockArc">
          <a:avLst>
            <a:gd name="adj1" fmla="val 2755725"/>
            <a:gd name="adj2" fmla="val 5387933"/>
            <a:gd name="adj3" fmla="val 3434"/>
          </a:avLst>
        </a:prstGeom>
        <a:solidFill>
          <a:schemeClr val="accent3">
            <a:hueOff val="4821541"/>
            <a:satOff val="-7234"/>
            <a:lumOff val="-117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9B05264-FBF1-4254-AA6E-8DA1048C9EC5}">
      <dsp:nvSpPr>
        <dsp:cNvPr id="0" name=""/>
        <dsp:cNvSpPr/>
      </dsp:nvSpPr>
      <dsp:spPr>
        <a:xfrm>
          <a:off x="2243675" y="459413"/>
          <a:ext cx="3704076" cy="3704076"/>
        </a:xfrm>
        <a:prstGeom prst="blockArc">
          <a:avLst>
            <a:gd name="adj1" fmla="val 0"/>
            <a:gd name="adj2" fmla="val 2700000"/>
            <a:gd name="adj3" fmla="val 3434"/>
          </a:avLst>
        </a:prstGeom>
        <a:solidFill>
          <a:schemeClr val="accent3">
            <a:hueOff val="3214361"/>
            <a:satOff val="-4823"/>
            <a:lumOff val="-78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D42F3FF-3AAD-4819-B004-ADDCB69227EB}">
      <dsp:nvSpPr>
        <dsp:cNvPr id="0" name=""/>
        <dsp:cNvSpPr/>
      </dsp:nvSpPr>
      <dsp:spPr>
        <a:xfrm>
          <a:off x="2243675" y="459413"/>
          <a:ext cx="3704076" cy="3704076"/>
        </a:xfrm>
        <a:prstGeom prst="blockArc">
          <a:avLst>
            <a:gd name="adj1" fmla="val 18900000"/>
            <a:gd name="adj2" fmla="val 0"/>
            <a:gd name="adj3" fmla="val 3434"/>
          </a:avLst>
        </a:prstGeom>
        <a:solidFill>
          <a:schemeClr val="accent3">
            <a:hueOff val="1607181"/>
            <a:satOff val="-2411"/>
            <a:lumOff val="-39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4C62812-7B8C-4DB2-9C0D-14651D9AFC46}">
      <dsp:nvSpPr>
        <dsp:cNvPr id="0" name=""/>
        <dsp:cNvSpPr/>
      </dsp:nvSpPr>
      <dsp:spPr>
        <a:xfrm>
          <a:off x="2243675" y="459413"/>
          <a:ext cx="3704076" cy="3704076"/>
        </a:xfrm>
        <a:prstGeom prst="blockArc">
          <a:avLst>
            <a:gd name="adj1" fmla="val 16200000"/>
            <a:gd name="adj2" fmla="val 18900000"/>
            <a:gd name="adj3" fmla="val 3434"/>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59436B1-B652-4794-B4F4-4850647DACEB}">
      <dsp:nvSpPr>
        <dsp:cNvPr id="0" name=""/>
        <dsp:cNvSpPr/>
      </dsp:nvSpPr>
      <dsp:spPr>
        <a:xfrm>
          <a:off x="3264696" y="1459848"/>
          <a:ext cx="1662034" cy="1703205"/>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sr-Cyrl-RS" sz="1500" kern="1200" dirty="0">
              <a:solidFill>
                <a:schemeClr val="bg1"/>
              </a:solidFill>
            </a:rPr>
            <a:t>Укупни расходи и издаци </a:t>
          </a:r>
          <a:r>
            <a:rPr lang="sr-Cyrl-RS" sz="1500" kern="1200" dirty="0" smtClean="0">
              <a:solidFill>
                <a:schemeClr val="bg1"/>
              </a:solidFill>
            </a:rPr>
            <a:t>2,115.500.000</a:t>
          </a:r>
          <a:endParaRPr lang="en-US" sz="1500" kern="1200" dirty="0">
            <a:solidFill>
              <a:schemeClr val="bg1"/>
            </a:solidFill>
          </a:endParaRPr>
        </a:p>
      </dsp:txBody>
      <dsp:txXfrm>
        <a:off x="3508095" y="1709277"/>
        <a:ext cx="1175236" cy="1204347"/>
      </dsp:txXfrm>
    </dsp:sp>
    <dsp:sp modelId="{73F305AC-CFDC-45B1-8AB8-6FABD1C99179}">
      <dsp:nvSpPr>
        <dsp:cNvPr id="0" name=""/>
        <dsp:cNvSpPr/>
      </dsp:nvSpPr>
      <dsp:spPr>
        <a:xfrm>
          <a:off x="3472453" y="-131104"/>
          <a:ext cx="1246518" cy="1244628"/>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ru-RU" sz="1000" kern="1200" dirty="0">
              <a:solidFill>
                <a:schemeClr val="bg1"/>
              </a:solidFill>
            </a:rPr>
            <a:t>Коришћење роба и услуга </a:t>
          </a:r>
          <a:r>
            <a:rPr lang="ru-RU" sz="1000" kern="1200" dirty="0" smtClean="0">
              <a:solidFill>
                <a:schemeClr val="bg1"/>
              </a:solidFill>
            </a:rPr>
            <a:t>759.70</a:t>
          </a:r>
          <a:r>
            <a:rPr lang="en-US" sz="1000" kern="1200" dirty="0" smtClean="0">
              <a:solidFill>
                <a:schemeClr val="bg1"/>
              </a:solidFill>
            </a:rPr>
            <a:t>9</a:t>
          </a:r>
          <a:r>
            <a:rPr lang="ru-RU" sz="1000" kern="1200" dirty="0" smtClean="0">
              <a:solidFill>
                <a:schemeClr val="bg1"/>
              </a:solidFill>
            </a:rPr>
            <a:t>.000 </a:t>
          </a:r>
          <a:r>
            <a:rPr lang="ru-RU" sz="1000" kern="1200" dirty="0">
              <a:solidFill>
                <a:schemeClr val="bg1"/>
              </a:solidFill>
            </a:rPr>
            <a:t>динара</a:t>
          </a:r>
          <a:endParaRPr lang="en-US" sz="1000" kern="1200" dirty="0">
            <a:solidFill>
              <a:schemeClr val="bg1"/>
            </a:solidFill>
          </a:endParaRPr>
        </a:p>
      </dsp:txBody>
      <dsp:txXfrm>
        <a:off x="3655001" y="51168"/>
        <a:ext cx="881422" cy="880084"/>
      </dsp:txXfrm>
    </dsp:sp>
    <dsp:sp modelId="{A14630AA-C1BD-4A7E-B665-0A7C9B6C19C9}">
      <dsp:nvSpPr>
        <dsp:cNvPr id="0" name=""/>
        <dsp:cNvSpPr/>
      </dsp:nvSpPr>
      <dsp:spPr>
        <a:xfrm>
          <a:off x="4800090" y="450388"/>
          <a:ext cx="1165455" cy="1147914"/>
        </a:xfrm>
        <a:prstGeom prst="ellipse">
          <a:avLst/>
        </a:prstGeom>
        <a:solidFill>
          <a:schemeClr val="accent3">
            <a:hueOff val="1607181"/>
            <a:satOff val="-2411"/>
            <a:lumOff val="-39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sr-Cyrl-RS" sz="1000" kern="1200" dirty="0">
              <a:solidFill>
                <a:schemeClr val="bg1"/>
              </a:solidFill>
            </a:rPr>
            <a:t>Дотације и трансфери </a:t>
          </a:r>
          <a:r>
            <a:rPr lang="sr-Cyrl-RS" sz="1000" kern="1200" dirty="0" smtClean="0">
              <a:solidFill>
                <a:schemeClr val="bg1"/>
              </a:solidFill>
            </a:rPr>
            <a:t>289.464.000 </a:t>
          </a:r>
          <a:r>
            <a:rPr lang="sr-Cyrl-RS" sz="1000" kern="1200" dirty="0">
              <a:solidFill>
                <a:schemeClr val="bg1"/>
              </a:solidFill>
            </a:rPr>
            <a:t>динара</a:t>
          </a:r>
          <a:endParaRPr lang="en-US" sz="1000" kern="1200" dirty="0">
            <a:solidFill>
              <a:schemeClr val="bg1"/>
            </a:solidFill>
          </a:endParaRPr>
        </a:p>
      </dsp:txBody>
      <dsp:txXfrm>
        <a:off x="4970767" y="618496"/>
        <a:ext cx="824101" cy="811698"/>
      </dsp:txXfrm>
    </dsp:sp>
    <dsp:sp modelId="{E43F7264-94BE-4E7E-8A98-A0D70BB3AF06}">
      <dsp:nvSpPr>
        <dsp:cNvPr id="0" name=""/>
        <dsp:cNvSpPr/>
      </dsp:nvSpPr>
      <dsp:spPr>
        <a:xfrm>
          <a:off x="5381584" y="1785007"/>
          <a:ext cx="1068741" cy="1052887"/>
        </a:xfrm>
        <a:prstGeom prst="ellipse">
          <a:avLst/>
        </a:prstGeom>
        <a:solidFill>
          <a:schemeClr val="accent3">
            <a:hueOff val="3214361"/>
            <a:satOff val="-4823"/>
            <a:lumOff val="-78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sr-Cyrl-RS" sz="1000" kern="1200" dirty="0">
              <a:solidFill>
                <a:schemeClr val="bg1"/>
              </a:solidFill>
            </a:rPr>
            <a:t>Расходи за запослене </a:t>
          </a:r>
          <a:r>
            <a:rPr lang="sr-Cyrl-RS" sz="1000" kern="1200" dirty="0" smtClean="0">
              <a:solidFill>
                <a:schemeClr val="bg1"/>
              </a:solidFill>
            </a:rPr>
            <a:t>408.124.000 </a:t>
          </a:r>
          <a:r>
            <a:rPr lang="sr-Cyrl-RS" sz="1000" kern="1200" dirty="0">
              <a:solidFill>
                <a:schemeClr val="bg1"/>
              </a:solidFill>
            </a:rPr>
            <a:t>динара</a:t>
          </a:r>
          <a:endParaRPr lang="en-US" sz="1000" kern="1200" dirty="0">
            <a:solidFill>
              <a:schemeClr val="bg1"/>
            </a:solidFill>
          </a:endParaRPr>
        </a:p>
      </dsp:txBody>
      <dsp:txXfrm>
        <a:off x="5538097" y="1939199"/>
        <a:ext cx="755715" cy="744503"/>
      </dsp:txXfrm>
    </dsp:sp>
    <dsp:sp modelId="{115526CD-270E-4C52-A164-15F2B6F9FE39}">
      <dsp:nvSpPr>
        <dsp:cNvPr id="0" name=""/>
        <dsp:cNvSpPr/>
      </dsp:nvSpPr>
      <dsp:spPr>
        <a:xfrm>
          <a:off x="4850254" y="3084884"/>
          <a:ext cx="1065128" cy="1027344"/>
        </a:xfrm>
        <a:prstGeom prst="ellipse">
          <a:avLst/>
        </a:prstGeom>
        <a:solidFill>
          <a:schemeClr val="accent3">
            <a:hueOff val="4821541"/>
            <a:satOff val="-7234"/>
            <a:lumOff val="-11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sr-Cyrl-RS" sz="1000" kern="1200" dirty="0">
              <a:solidFill>
                <a:schemeClr val="bg1"/>
              </a:solidFill>
            </a:rPr>
            <a:t>Социјална </a:t>
          </a:r>
          <a:r>
            <a:rPr lang="sr-Cyrl-RS" sz="1000" kern="1200" dirty="0" smtClean="0">
              <a:solidFill>
                <a:schemeClr val="bg1"/>
              </a:solidFill>
            </a:rPr>
            <a:t> заштита 62.415.000 </a:t>
          </a:r>
          <a:r>
            <a:rPr lang="sr-Cyrl-RS" sz="1000" kern="1200" dirty="0">
              <a:solidFill>
                <a:schemeClr val="bg1"/>
              </a:solidFill>
            </a:rPr>
            <a:t>динара</a:t>
          </a:r>
          <a:endParaRPr lang="en-US" sz="1000" kern="1200" dirty="0">
            <a:solidFill>
              <a:schemeClr val="bg1"/>
            </a:solidFill>
          </a:endParaRPr>
        </a:p>
      </dsp:txBody>
      <dsp:txXfrm>
        <a:off x="5006238" y="3235335"/>
        <a:ext cx="753160" cy="726442"/>
      </dsp:txXfrm>
    </dsp:sp>
    <dsp:sp modelId="{5101AD7C-EA94-402A-A388-0FD916639D60}">
      <dsp:nvSpPr>
        <dsp:cNvPr id="0" name=""/>
        <dsp:cNvSpPr/>
      </dsp:nvSpPr>
      <dsp:spPr>
        <a:xfrm>
          <a:off x="3604745" y="3585613"/>
          <a:ext cx="1036777" cy="1050749"/>
        </a:xfrm>
        <a:prstGeom prst="ellipse">
          <a:avLst/>
        </a:prstGeom>
        <a:solidFill>
          <a:schemeClr val="accent3">
            <a:hueOff val="6428722"/>
            <a:satOff val="-9646"/>
            <a:lumOff val="-156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sr-Cyrl-RS" sz="1000" kern="1200" dirty="0">
              <a:solidFill>
                <a:schemeClr val="bg1"/>
              </a:solidFill>
            </a:rPr>
            <a:t>Субвенције </a:t>
          </a:r>
          <a:r>
            <a:rPr lang="sr-Cyrl-RS" sz="1000" kern="1200" dirty="0" smtClean="0">
              <a:solidFill>
                <a:schemeClr val="bg1"/>
              </a:solidFill>
            </a:rPr>
            <a:t>8.000,000 </a:t>
          </a:r>
          <a:r>
            <a:rPr lang="sr-Cyrl-RS" sz="1000" kern="1200" dirty="0">
              <a:solidFill>
                <a:schemeClr val="bg1"/>
              </a:solidFill>
            </a:rPr>
            <a:t>динара</a:t>
          </a:r>
          <a:endParaRPr lang="en-US" sz="1000" kern="1200" dirty="0">
            <a:solidFill>
              <a:schemeClr val="bg1"/>
            </a:solidFill>
          </a:endParaRPr>
        </a:p>
      </dsp:txBody>
      <dsp:txXfrm>
        <a:off x="3756577" y="3739492"/>
        <a:ext cx="733113" cy="742991"/>
      </dsp:txXfrm>
    </dsp:sp>
    <dsp:sp modelId="{D19ADD6D-9F0A-4766-B637-BB2D5495A9BB}">
      <dsp:nvSpPr>
        <dsp:cNvPr id="0" name=""/>
        <dsp:cNvSpPr/>
      </dsp:nvSpPr>
      <dsp:spPr>
        <a:xfrm>
          <a:off x="2306192" y="3084884"/>
          <a:ext cx="1004830" cy="1027344"/>
        </a:xfrm>
        <a:prstGeom prst="ellipse">
          <a:avLst/>
        </a:prstGeom>
        <a:solidFill>
          <a:schemeClr val="accent3">
            <a:hueOff val="8035903"/>
            <a:satOff val="-12057"/>
            <a:lumOff val="-196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sr-Cyrl-RS" sz="1000" kern="1200" dirty="0">
              <a:solidFill>
                <a:schemeClr val="bg1"/>
              </a:solidFill>
            </a:rPr>
            <a:t>Остали расходи </a:t>
          </a:r>
          <a:r>
            <a:rPr lang="sr-Cyrl-RS" sz="1000" kern="1200" dirty="0" smtClean="0">
              <a:solidFill>
                <a:schemeClr val="bg1"/>
              </a:solidFill>
            </a:rPr>
            <a:t>339.958.807 динара</a:t>
          </a:r>
          <a:endParaRPr lang="en-US" sz="1000" kern="1200" dirty="0">
            <a:solidFill>
              <a:schemeClr val="bg1"/>
            </a:solidFill>
          </a:endParaRPr>
        </a:p>
      </dsp:txBody>
      <dsp:txXfrm>
        <a:off x="2453346" y="3235335"/>
        <a:ext cx="710522" cy="726442"/>
      </dsp:txXfrm>
    </dsp:sp>
    <dsp:sp modelId="{4F05B281-B6DB-45BB-A427-1BF92AADC139}">
      <dsp:nvSpPr>
        <dsp:cNvPr id="0" name=""/>
        <dsp:cNvSpPr/>
      </dsp:nvSpPr>
      <dsp:spPr>
        <a:xfrm>
          <a:off x="1779274" y="1757247"/>
          <a:ext cx="992394" cy="1108407"/>
        </a:xfrm>
        <a:prstGeom prst="ellipse">
          <a:avLst/>
        </a:prstGeom>
        <a:solidFill>
          <a:schemeClr val="accent3">
            <a:hueOff val="9643083"/>
            <a:satOff val="-14469"/>
            <a:lumOff val="-235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sr-Cyrl-RS" sz="1000" kern="1200" dirty="0">
              <a:solidFill>
                <a:schemeClr val="bg1"/>
              </a:solidFill>
            </a:rPr>
            <a:t>Средства резерве </a:t>
          </a:r>
          <a:r>
            <a:rPr lang="sr-Cyrl-RS" sz="1000" kern="1200" dirty="0" smtClean="0">
              <a:solidFill>
                <a:schemeClr val="bg1"/>
              </a:solidFill>
            </a:rPr>
            <a:t>18.100.000</a:t>
          </a:r>
          <a:endParaRPr lang="en-US" sz="1000" kern="1200" dirty="0">
            <a:solidFill>
              <a:schemeClr val="bg1"/>
            </a:solidFill>
          </a:endParaRPr>
        </a:p>
      </dsp:txBody>
      <dsp:txXfrm>
        <a:off x="1924607" y="1919569"/>
        <a:ext cx="701728" cy="783763"/>
      </dsp:txXfrm>
    </dsp:sp>
    <dsp:sp modelId="{2D6C03BD-4023-431E-84F6-C080A9961C8A}">
      <dsp:nvSpPr>
        <dsp:cNvPr id="0" name=""/>
        <dsp:cNvSpPr/>
      </dsp:nvSpPr>
      <dsp:spPr>
        <a:xfrm>
          <a:off x="2225879" y="607694"/>
          <a:ext cx="1189082" cy="1160235"/>
        </a:xfrm>
        <a:prstGeom prst="ellipse">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sr-Cyrl-RS" sz="1000" kern="1200" dirty="0">
              <a:solidFill>
                <a:schemeClr val="bg1"/>
              </a:solidFill>
            </a:rPr>
            <a:t>Капитални издаци </a:t>
          </a:r>
          <a:r>
            <a:rPr lang="sr-Cyrl-RS" sz="1000" kern="1200" dirty="0" smtClean="0">
              <a:solidFill>
                <a:schemeClr val="bg1"/>
              </a:solidFill>
            </a:rPr>
            <a:t>229.729.193 </a:t>
          </a:r>
          <a:r>
            <a:rPr lang="sr-Cyrl-RS" sz="1000" kern="1200" dirty="0">
              <a:solidFill>
                <a:schemeClr val="bg1"/>
              </a:solidFill>
            </a:rPr>
            <a:t>динара</a:t>
          </a:r>
          <a:endParaRPr lang="en-US" sz="1000" kern="1200" dirty="0">
            <a:solidFill>
              <a:schemeClr val="bg1"/>
            </a:solidFill>
          </a:endParaRPr>
        </a:p>
      </dsp:txBody>
      <dsp:txXfrm>
        <a:off x="2400016" y="777606"/>
        <a:ext cx="840808" cy="820411"/>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FF200638-5DF4-4430-A5FC-8138B5BDD0B3}" type="datetimeFigureOut">
              <a:rPr lang="en-US" smtClean="0"/>
              <a:pPr/>
              <a:t>3/1/2022</a:t>
            </a:fld>
            <a:endParaRPr lang="en-US"/>
          </a:p>
        </p:txBody>
      </p:sp>
      <p:sp>
        <p:nvSpPr>
          <p:cNvPr id="4" name="Footer Placeholder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60CEC979-1A5F-46ED-8288-2BF6E691AD6F}" type="slidenum">
              <a:rPr lang="en-US" smtClean="0"/>
              <a:pPr/>
              <a:t>‹#›</a:t>
            </a:fld>
            <a:endParaRPr lang="en-US"/>
          </a:p>
        </p:txBody>
      </p:sp>
    </p:spTree>
    <p:extLst>
      <p:ext uri="{BB962C8B-B14F-4D97-AF65-F5344CB8AC3E}">
        <p14:creationId xmlns:p14="http://schemas.microsoft.com/office/powerpoint/2010/main" val="7208908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AD43283B-6AD6-429E-9A6B-CD6015251173}" type="datetimeFigureOut">
              <a:rPr lang="en-US" smtClean="0"/>
              <a:pPr/>
              <a:t>3/1/2022</a:t>
            </a:fld>
            <a:endParaRPr lang="en-US"/>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B0DD3E29-5E3C-4E2A-B6D2-72A9CD53ABC5}" type="slidenum">
              <a:rPr lang="en-US" smtClean="0"/>
              <a:pPr/>
              <a:t>‹#›</a:t>
            </a:fld>
            <a:endParaRPr lang="en-US"/>
          </a:p>
        </p:txBody>
      </p:sp>
    </p:spTree>
    <p:extLst>
      <p:ext uri="{BB962C8B-B14F-4D97-AF65-F5344CB8AC3E}">
        <p14:creationId xmlns:p14="http://schemas.microsoft.com/office/powerpoint/2010/main" val="374777055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DD3E29-5E3C-4E2A-B6D2-72A9CD53ABC5}" type="slidenum">
              <a:rPr lang="en-US" smtClean="0"/>
              <a:pPr/>
              <a:t>2</a:t>
            </a:fld>
            <a:endParaRPr lang="en-US"/>
          </a:p>
        </p:txBody>
      </p:sp>
    </p:spTree>
    <p:extLst>
      <p:ext uri="{BB962C8B-B14F-4D97-AF65-F5344CB8AC3E}">
        <p14:creationId xmlns:p14="http://schemas.microsoft.com/office/powerpoint/2010/main" val="1737888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DD3E29-5E3C-4E2A-B6D2-72A9CD53ABC5}" type="slidenum">
              <a:rPr lang="en-US" smtClean="0"/>
              <a:pPr/>
              <a:t>3</a:t>
            </a:fld>
            <a:endParaRPr lang="en-US"/>
          </a:p>
        </p:txBody>
      </p:sp>
    </p:spTree>
    <p:extLst>
      <p:ext uri="{BB962C8B-B14F-4D97-AF65-F5344CB8AC3E}">
        <p14:creationId xmlns:p14="http://schemas.microsoft.com/office/powerpoint/2010/main" val="1975096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DD3E29-5E3C-4E2A-B6D2-72A9CD53ABC5}" type="slidenum">
              <a:rPr lang="en-US" smtClean="0"/>
              <a:pPr/>
              <a:t>18</a:t>
            </a:fld>
            <a:endParaRPr lang="en-US"/>
          </a:p>
        </p:txBody>
      </p:sp>
    </p:spTree>
    <p:extLst>
      <p:ext uri="{BB962C8B-B14F-4D97-AF65-F5344CB8AC3E}">
        <p14:creationId xmlns:p14="http://schemas.microsoft.com/office/powerpoint/2010/main" val="2697766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4487EF8-07F1-4132-9D28-E3E3FCCC23B1}" type="datetime1">
              <a:rPr lang="en-US" smtClean="0"/>
              <a:pPr/>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4105216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049EEE-4F84-4052-B363-C737F6A14016}" type="datetime1">
              <a:rPr lang="en-US" smtClean="0"/>
              <a:pPr/>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2128587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220370-F757-4CDD-B7F0-D08A120BC05A}" type="datetime1">
              <a:rPr lang="en-US" smtClean="0"/>
              <a:pPr/>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42060485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EB496EC-4D37-4B83-A4A3-1B59CDA3ECBF}" type="datetime1">
              <a:rPr lang="en-US" smtClean="0"/>
              <a:pPr/>
              <a:t>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10540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078895-3498-4D33-B7FC-B54F27028AE1}" type="datetime1">
              <a:rPr lang="en-US" smtClean="0"/>
              <a:pPr/>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1153174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2E79DB-ED39-4329-92C5-F5019745971C}" type="datetime1">
              <a:rPr lang="en-US" smtClean="0"/>
              <a:pPr/>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1971558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683F819-929A-4FD7-A544-D4CCA8B66912}" type="datetime1">
              <a:rPr lang="en-US" smtClean="0"/>
              <a:pPr/>
              <a:t>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168074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0D64A61-12DB-4731-919F-1A852C2C9915}" type="datetime1">
              <a:rPr lang="en-US" smtClean="0"/>
              <a:pPr/>
              <a:t>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3142548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0BF04FF-B6FF-4841-86BA-8CA90B73CA57}" type="datetime1">
              <a:rPr lang="en-US" smtClean="0"/>
              <a:pPr/>
              <a:t>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3419489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1211A5-A3A8-4BB4-99CF-D7D00093951F}" type="datetime1">
              <a:rPr lang="en-US" smtClean="0"/>
              <a:pPr/>
              <a:t>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2143434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6A6CDD-F840-42B5-8D8B-324DC27B5908}" type="datetime1">
              <a:rPr lang="en-US" smtClean="0"/>
              <a:pPr/>
              <a:t>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1292943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FAEFDB-907E-4C9B-961F-C8E7D4ED2114}" type="datetime1">
              <a:rPr lang="en-US" smtClean="0"/>
              <a:pPr/>
              <a:t>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407142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177A51-6661-464F-AF3F-5F9E5897B61D}" type="datetime1">
              <a:rPr lang="en-US" smtClean="0"/>
              <a:pPr/>
              <a:t>3/1/2022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FB0A07-249F-4345-993B-6AB4700608B8}" type="slidenum">
              <a:rPr lang="en-US" smtClean="0"/>
              <a:pPr/>
              <a:t>‹#›</a:t>
            </a:fld>
            <a:endParaRPr lang="en-US"/>
          </a:p>
        </p:txBody>
      </p:sp>
    </p:spTree>
    <p:extLst>
      <p:ext uri="{BB962C8B-B14F-4D97-AF65-F5344CB8AC3E}">
        <p14:creationId xmlns:p14="http://schemas.microsoft.com/office/powerpoint/2010/main" val="79081676"/>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5.jpeg"/><Relationship Id="rId2" Type="http://schemas.openxmlformats.org/officeDocument/2006/relationships/slideLayout" Target="../slideLayouts/slideLayout7.xml"/><Relationship Id="rId1" Type="http://schemas.openxmlformats.org/officeDocument/2006/relationships/tags" Target="../tags/tag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vrsac.com/docs/sluzbeni_list/2018/sluzbeni%20list%20grada%20br%2015-2018.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8" Type="http://schemas.openxmlformats.org/officeDocument/2006/relationships/hyperlink" Target="http://openclipart.org/detail/171507/money-pot-by-gnokii-171507" TargetMode="External"/><Relationship Id="rId3" Type="http://schemas.openxmlformats.org/officeDocument/2006/relationships/diagramLayout" Target="../diagrams/layout3.xml"/><Relationship Id="rId7" Type="http://schemas.openxmlformats.org/officeDocument/2006/relationships/image" Target="../media/image6.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Cyrl-RS" dirty="0"/>
              <a:t>ГРАД</a:t>
            </a:r>
            <a:r>
              <a:rPr lang="en-US" dirty="0"/>
              <a:t> </a:t>
            </a:r>
            <a:r>
              <a:rPr lang="sr-Cyrl-RS" dirty="0">
                <a:solidFill>
                  <a:srgbClr val="FF0000"/>
                </a:solidFill>
              </a:rPr>
              <a:t> </a:t>
            </a:r>
            <a:r>
              <a:rPr lang="sr-Cyrl-RS" dirty="0" smtClean="0"/>
              <a:t>ВРШАЦ</a:t>
            </a:r>
            <a:endParaRPr lang="en-US" dirty="0"/>
          </a:p>
        </p:txBody>
      </p:sp>
      <p:sp>
        <p:nvSpPr>
          <p:cNvPr id="3" name="Subtitle 2"/>
          <p:cNvSpPr>
            <a:spLocks noGrp="1"/>
          </p:cNvSpPr>
          <p:nvPr>
            <p:ph type="subTitle" idx="1"/>
          </p:nvPr>
        </p:nvSpPr>
        <p:spPr>
          <a:xfrm>
            <a:off x="1371600" y="3597792"/>
            <a:ext cx="6400800" cy="1600200"/>
          </a:xfrm>
        </p:spPr>
        <p:txBody>
          <a:bodyPr/>
          <a:lstStyle/>
          <a:p>
            <a:r>
              <a:rPr lang="sr-Cyrl-RS" dirty="0"/>
              <a:t>ГРАЂАНСКИ ВОДИЧ КРОЗ ОДЛУКУ О БУЏЕТУ за </a:t>
            </a:r>
            <a:r>
              <a:rPr lang="sr-Cyrl-RS" dirty="0" smtClean="0"/>
              <a:t>2019. </a:t>
            </a:r>
            <a:r>
              <a:rPr lang="sr-Cyrl-RS" dirty="0"/>
              <a:t>годину</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pic>
        <p:nvPicPr>
          <p:cNvPr id="7" name="Picture 1" descr="grb grada"/>
          <p:cNvPicPr>
            <a:picLocks noChangeAspect="1" noChangeArrowheads="1"/>
          </p:cNvPicPr>
          <p:nvPr/>
        </p:nvPicPr>
        <p:blipFill>
          <a:blip r:embed="rId2" cstate="print"/>
          <a:srcRect/>
          <a:stretch>
            <a:fillRect/>
          </a:stretch>
        </p:blipFill>
        <p:spPr bwMode="auto">
          <a:xfrm>
            <a:off x="3714744" y="428604"/>
            <a:ext cx="1733550" cy="1695450"/>
          </a:xfrm>
          <a:prstGeom prst="rect">
            <a:avLst/>
          </a:prstGeom>
          <a:noFill/>
          <a:ln w="9525">
            <a:noFill/>
            <a:miter lim="800000"/>
            <a:headEnd/>
            <a:tailEnd/>
          </a:ln>
        </p:spPr>
      </p:pic>
    </p:spTree>
    <p:extLst>
      <p:ext uri="{BB962C8B-B14F-4D97-AF65-F5344CB8AC3E}">
        <p14:creationId xmlns:p14="http://schemas.microsoft.com/office/powerpoint/2010/main" val="2642155704"/>
      </p:ext>
    </p:extLst>
  </p:cSld>
  <p:clrMapOvr>
    <a:masterClrMapping/>
  </p:clrMapOvr>
  <p:timing>
    <p:tnLst>
      <p:par>
        <p:cTn id="1" dur="indefinite" restart="never" nodeType="tmRoot"/>
      </p:par>
    </p:tnLst>
  </p:timing>
  <p:extLst mod="1">
    <p:ext uri="{E180D4A7-C9FB-4DFB-919C-405C955672EB}">
      <p14:showEvtLst xmlns:p14="http://schemas.microsoft.com/office/powerpoint/2010/main">
        <p14:playEvt time="0" objId="11"/>
        <p14:stopEvt time="6233" objId="11"/>
      </p14:showEvtLst>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8229600" cy="778098"/>
          </a:xfrm>
        </p:spPr>
        <p:txBody>
          <a:bodyPr>
            <a:normAutofit/>
          </a:bodyPr>
          <a:lstStyle/>
          <a:p>
            <a:r>
              <a:rPr lang="sr-Cyrl-RS" sz="3100" b="1" dirty="0"/>
              <a:t>Шта су приходи и примања буџета?</a:t>
            </a:r>
            <a:endParaRPr lang="en-US" sz="2200" b="1" dirty="0"/>
          </a:p>
        </p:txBody>
      </p:sp>
      <p:sp>
        <p:nvSpPr>
          <p:cNvPr id="3" name="Content Placeholder 2"/>
          <p:cNvSpPr>
            <a:spLocks noGrp="1"/>
          </p:cNvSpPr>
          <p:nvPr>
            <p:ph idx="1"/>
          </p:nvPr>
        </p:nvSpPr>
        <p:spPr>
          <a:xfrm>
            <a:off x="455168" y="1110754"/>
            <a:ext cx="8229600" cy="5414589"/>
          </a:xfrm>
        </p:spPr>
        <p:txBody>
          <a:bodyPr>
            <a:normAutofit fontScale="92500"/>
          </a:bodyPr>
          <a:lstStyle/>
          <a:p>
            <a:pPr lvl="0" algn="just">
              <a:buFont typeface="Wingdings" pitchFamily="2" charset="2"/>
              <a:buChar char="ü"/>
            </a:pPr>
            <a:r>
              <a:rPr lang="sr-Cyrl-RS" sz="1500" b="1" dirty="0"/>
              <a:t>ПОРЕСКИ ПРИХОДИ </a:t>
            </a:r>
            <a:r>
              <a:rPr lang="sr-Cyrl-RS" sz="1500" dirty="0"/>
              <a:t>обухватају 77% пореза на зараде (остатак припада буџету државе), порезе на приходе од самосталних делатности, </a:t>
            </a:r>
            <a:r>
              <a:rPr lang="sr-Cyrl-CS" sz="1500" dirty="0"/>
              <a:t>на приходе од пољопривреде и шумарства, непокретности, давања у закуп покретних ствари,</a:t>
            </a:r>
            <a:r>
              <a:rPr lang="sr-Latn-RS" sz="1500" dirty="0"/>
              <a:t> </a:t>
            </a:r>
            <a:r>
              <a:rPr lang="sr-Cyrl-CS" sz="1500" dirty="0"/>
              <a:t>порез на наслеђе и поклон, порез на пренос апсолутних права, које наплаћује Пореска управа Републике Србије. Затим порези на имовину и порези на добра и услуге које наплаћује локална пореска администрација. </a:t>
            </a:r>
          </a:p>
          <a:p>
            <a:pPr algn="just">
              <a:buFont typeface="Wingdings" pitchFamily="2" charset="2"/>
              <a:buChar char="ü"/>
            </a:pPr>
            <a:r>
              <a:rPr lang="sr-Cyrl-CS" sz="1500" b="1" dirty="0"/>
              <a:t>ДОНАЦИЈЕ И ТРАНСФЕРИ - </a:t>
            </a:r>
            <a:r>
              <a:rPr lang="sr-Cyrl-CS" sz="1500" b="1" i="1" dirty="0"/>
              <a:t>Донације</a:t>
            </a:r>
            <a:r>
              <a:rPr lang="sr-Cyrl-CS" sz="1500" b="1" dirty="0"/>
              <a:t> </a:t>
            </a:r>
            <a:r>
              <a:rPr lang="sr-Cyrl-CS" sz="1500" dirty="0"/>
              <a:t>се добијају од домаћих и страних инвеститора за различите пројекте. </a:t>
            </a:r>
            <a:r>
              <a:rPr lang="sr-Cyrl-CS" sz="1500" b="1" i="1" dirty="0"/>
              <a:t>Трансфери </a:t>
            </a:r>
            <a:r>
              <a:rPr lang="sr-Cyrl-CS" sz="1500" dirty="0"/>
              <a:t>представљају пренос новчаних средстава из буџета Републике (или АП). Град сваке године добија одређени износ ненаменских средстава из буџета Републике, док се наменски трансфери добијају на основу учешћа на конкурсима за поједине пројекте од значаја за град (као што је комасација, превоз ученика и студената, изградња вртића и сл.).</a:t>
            </a:r>
          </a:p>
          <a:p>
            <a:pPr algn="just">
              <a:buFont typeface="Wingdings" pitchFamily="2" charset="2"/>
              <a:buChar char="ü"/>
            </a:pPr>
            <a:r>
              <a:rPr lang="sr-Cyrl-RS" sz="1500" b="1" dirty="0"/>
              <a:t>НЕПОРЕСКИ ПРИХОДИ </a:t>
            </a:r>
            <a:r>
              <a:rPr lang="sr-Cyrl-RS" sz="1500" dirty="0"/>
              <a:t>прикупљају се од правних и физичких лица за коришћење јавних добара (накнаде), за пружање одређених јавних услуга (таксе), за кршењ</a:t>
            </a:r>
            <a:r>
              <a:rPr lang="en-US" sz="1500" dirty="0"/>
              <a:t>e </a:t>
            </a:r>
            <a:r>
              <a:rPr lang="sr-Cyrl-RS" sz="1500" dirty="0"/>
              <a:t>уговорених или законских одредби (пенали и казне), као и приходе који се остварују употребом јавне имовине (нпр. накнада за коришћење шумског и пољопривредног земљишта, минералних сировина, закуп пословног простора у јавној својини, накнада за коришћење грађевинског земљишта и сл.).</a:t>
            </a:r>
          </a:p>
          <a:p>
            <a:pPr algn="just">
              <a:buFont typeface="Wingdings" pitchFamily="2" charset="2"/>
              <a:buChar char="ü"/>
            </a:pPr>
            <a:r>
              <a:rPr lang="sr-Cyrl-RS" sz="1500" b="1" dirty="0"/>
              <a:t>ПРИМАЊА ОД ПРОДАЈЕ НЕФИНАНСИЈСКЕ ИМОВИНЕ </a:t>
            </a:r>
            <a:r>
              <a:rPr lang="sr-Cyrl-RS" sz="1500" dirty="0"/>
              <a:t>се остварују продајом непокретности и покретних ствари у власништву града.</a:t>
            </a:r>
          </a:p>
          <a:p>
            <a:pPr algn="just">
              <a:buFont typeface="Wingdings" pitchFamily="2" charset="2"/>
              <a:buChar char="ü"/>
            </a:pPr>
            <a:r>
              <a:rPr lang="ru-RU" sz="1500" b="1" dirty="0"/>
              <a:t>ПРИМАЊА ОД ПРОДАЈЕ ФИНАНСИЈСКЕ ИМОВИНЕ </a:t>
            </a:r>
            <a:r>
              <a:rPr lang="ru-RU" sz="1500" dirty="0"/>
              <a:t>се остварују на основу повраћаја кредита које је град дао ранијих година преко Фонда за развој града.</a:t>
            </a:r>
          </a:p>
          <a:p>
            <a:pPr algn="just">
              <a:buFont typeface="Wingdings" pitchFamily="2" charset="2"/>
              <a:buChar char="ü"/>
            </a:pPr>
            <a:r>
              <a:rPr lang="ru-RU" sz="1500" b="1" dirty="0"/>
              <a:t>ПРЕНЕТА СРЕДСТВА ИЗ РАНИЈИХ ГОДИНА представљају нераспоређени вишак прихода из ранијих година.</a:t>
            </a:r>
          </a:p>
          <a:p>
            <a:pPr algn="just">
              <a:buFont typeface="Wingdings" pitchFamily="2" charset="2"/>
              <a:buChar char="ü"/>
            </a:pPr>
            <a:r>
              <a:rPr lang="ru-RU" sz="1500" b="1" dirty="0"/>
              <a:t>ОСТАЛИ ПРИХОДИ обухватају трансфере од физичких и правних лица у корист града, као и све неодређене и мешовите приходе.</a:t>
            </a:r>
            <a:endParaRPr lang="en-US" sz="1500" b="1" dirty="0"/>
          </a:p>
          <a:p>
            <a:pPr lvl="0">
              <a:buFont typeface="Wingdings" pitchFamily="2" charset="2"/>
              <a:buChar char="ü"/>
            </a:pPr>
            <a:endParaRPr lang="sr-Cyrl-CS" sz="1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105" y="247867"/>
            <a:ext cx="8229600" cy="778098"/>
          </a:xfrm>
        </p:spPr>
        <p:txBody>
          <a:bodyPr>
            <a:normAutofit fontScale="90000"/>
          </a:bodyPr>
          <a:lstStyle/>
          <a:p>
            <a:r>
              <a:rPr lang="sr-Cyrl-RS" sz="3000" b="1" dirty="0"/>
              <a:t>Структура планираних прихода и примања за </a:t>
            </a:r>
            <a:r>
              <a:rPr lang="sr-Cyrl-RS" sz="3000" b="1" dirty="0" smtClean="0"/>
              <a:t>201</a:t>
            </a:r>
            <a:r>
              <a:rPr lang="en-US" sz="3000" b="1" dirty="0" smtClean="0"/>
              <a:t>9</a:t>
            </a:r>
            <a:r>
              <a:rPr lang="sr-Cyrl-RS" sz="3000" b="1" dirty="0" smtClean="0"/>
              <a:t>. </a:t>
            </a:r>
            <a:r>
              <a:rPr lang="sr-Cyrl-RS" sz="3000" b="1" dirty="0"/>
              <a:t>годину</a:t>
            </a:r>
            <a:endParaRPr lang="en-US" sz="3000"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11</a:t>
            </a:fld>
            <a:endParaRPr lang="en-US"/>
          </a:p>
        </p:txBody>
      </p:sp>
      <p:graphicFrame>
        <p:nvGraphicFramePr>
          <p:cNvPr id="5" name="Diagram 4"/>
          <p:cNvGraphicFramePr/>
          <p:nvPr>
            <p:extLst>
              <p:ext uri="{D42A27DB-BD31-4B8C-83A1-F6EECF244321}">
                <p14:modId xmlns:p14="http://schemas.microsoft.com/office/powerpoint/2010/main" val="4014081737"/>
              </p:ext>
            </p:extLst>
          </p:nvPr>
        </p:nvGraphicFramePr>
        <p:xfrm>
          <a:off x="1241013" y="1417638"/>
          <a:ext cx="6661974" cy="48034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5C0AF26-CBF3-47D3-B412-DD36193B6AE4}"/>
              </a:ext>
            </a:extLst>
          </p:cNvPr>
          <p:cNvSpPr>
            <a:spLocks noGrp="1"/>
          </p:cNvSpPr>
          <p:nvPr>
            <p:ph type="title"/>
          </p:nvPr>
        </p:nvSpPr>
        <p:spPr/>
        <p:txBody>
          <a:bodyPr>
            <a:normAutofit/>
          </a:bodyPr>
          <a:lstStyle/>
          <a:p>
            <a:r>
              <a:rPr lang="sr-Cyrl-RS" sz="2900" b="1" dirty="0"/>
              <a:t>Структура планираних прихода и примања за </a:t>
            </a:r>
            <a:r>
              <a:rPr lang="sr-Cyrl-RS" sz="2900" b="1" dirty="0" smtClean="0"/>
              <a:t>2019. </a:t>
            </a:r>
            <a:r>
              <a:rPr lang="sr-Cyrl-RS" sz="2900" b="1" dirty="0"/>
              <a:t>годину</a:t>
            </a:r>
            <a:endParaRPr lang="en-US" sz="2900" dirty="0"/>
          </a:p>
        </p:txBody>
      </p:sp>
      <p:sp>
        <p:nvSpPr>
          <p:cNvPr id="3" name="Slide Number Placeholder 2">
            <a:extLst>
              <a:ext uri="{FF2B5EF4-FFF2-40B4-BE49-F238E27FC236}">
                <a16:creationId xmlns="" xmlns:a16="http://schemas.microsoft.com/office/drawing/2014/main" id="{9E78D249-127B-455E-A23A-CF5A13A657D8}"/>
              </a:ext>
            </a:extLst>
          </p:cNvPr>
          <p:cNvSpPr>
            <a:spLocks noGrp="1"/>
          </p:cNvSpPr>
          <p:nvPr>
            <p:ph type="sldNum" sz="quarter" idx="12"/>
          </p:nvPr>
        </p:nvSpPr>
        <p:spPr/>
        <p:txBody>
          <a:bodyPr/>
          <a:lstStyle/>
          <a:p>
            <a:fld id="{75FB0A07-249F-4345-993B-6AB4700608B8}" type="slidenum">
              <a:rPr lang="en-US" smtClean="0"/>
              <a:pPr/>
              <a:t>12</a:t>
            </a:fld>
            <a:endParaRPr lang="en-US"/>
          </a:p>
        </p:txBody>
      </p:sp>
      <p:graphicFrame>
        <p:nvGraphicFramePr>
          <p:cNvPr id="5" name="Chart 4">
            <a:extLst>
              <a:ext uri="{FF2B5EF4-FFF2-40B4-BE49-F238E27FC236}">
                <a16:creationId xmlns:lc="http://schemas.openxmlformats.org/drawingml/2006/lockedCanvas" xmlns="" xmlns:a16="http://schemas.microsoft.com/office/drawing/2014/main" xmlns:xdr="http://schemas.openxmlformats.org/drawingml/2006/spreadsheetDrawing" id="{FD690970-CB48-4F14-9964-6D469EC66B8B}"/>
              </a:ext>
            </a:extLst>
          </p:cNvPr>
          <p:cNvGraphicFramePr/>
          <p:nvPr/>
        </p:nvGraphicFramePr>
        <p:xfrm>
          <a:off x="357158" y="1428736"/>
          <a:ext cx="8501122" cy="492922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361643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 xmlns:a16="http://schemas.microsoft.com/office/drawing/2014/main" id="{087E60ED-409A-4469-8A69-9AF5DEC571B7}"/>
              </a:ext>
            </a:extLst>
          </p:cNvPr>
          <p:cNvSpPr>
            <a:spLocks noGrp="1" noChangeArrowheads="1"/>
          </p:cNvSpPr>
          <p:nvPr>
            <p:ph type="title" idx="4294967295"/>
          </p:nvPr>
        </p:nvSpPr>
        <p:spPr>
          <a:xfrm>
            <a:off x="251520" y="274638"/>
            <a:ext cx="7978080" cy="1143000"/>
          </a:xfrm>
        </p:spPr>
        <p:txBody>
          <a:bodyPr>
            <a:normAutofit fontScale="90000"/>
          </a:bodyPr>
          <a:lstStyle/>
          <a:p>
            <a:r>
              <a:rPr lang="sr-Cyrl-RS" dirty="0"/>
              <a:t>Шта се променило у односу на </a:t>
            </a:r>
            <a:r>
              <a:rPr lang="sr-Cyrl-RS" dirty="0" smtClean="0"/>
              <a:t>201</a:t>
            </a:r>
            <a:r>
              <a:rPr lang="sr-Latn-RS" dirty="0" smtClean="0"/>
              <a:t>8</a:t>
            </a:r>
            <a:r>
              <a:rPr lang="sr-Cyrl-RS" dirty="0" smtClean="0"/>
              <a:t>. </a:t>
            </a:r>
            <a:r>
              <a:rPr lang="sr-Cyrl-RS" dirty="0"/>
              <a:t>годину?</a:t>
            </a:r>
            <a:endParaRPr lang="en-US" dirty="0"/>
          </a:p>
        </p:txBody>
      </p:sp>
      <p:sp>
        <p:nvSpPr>
          <p:cNvPr id="13315" name="Rectangle 3">
            <a:extLst>
              <a:ext uri="{FF2B5EF4-FFF2-40B4-BE49-F238E27FC236}">
                <a16:creationId xmlns="" xmlns:a16="http://schemas.microsoft.com/office/drawing/2014/main" id="{0E797032-4144-4533-8624-B69EB7AFB8A8}"/>
              </a:ext>
            </a:extLst>
          </p:cNvPr>
          <p:cNvSpPr>
            <a:spLocks noGrp="1" noChangeArrowheads="1"/>
          </p:cNvSpPr>
          <p:nvPr>
            <p:ph sz="half" idx="4294967295"/>
          </p:nvPr>
        </p:nvSpPr>
        <p:spPr>
          <a:xfrm>
            <a:off x="539552" y="1844824"/>
            <a:ext cx="8352928" cy="2448272"/>
          </a:xfrm>
        </p:spPr>
        <p:txBody>
          <a:bodyPr>
            <a:normAutofit fontScale="77500" lnSpcReduction="20000"/>
          </a:bodyPr>
          <a:lstStyle/>
          <a:p>
            <a:endParaRPr lang="sr-Cyrl-RS" sz="3400" dirty="0" smtClean="0"/>
          </a:p>
          <a:p>
            <a:r>
              <a:rPr lang="sr-Cyrl-RS" sz="3400" dirty="0" smtClean="0"/>
              <a:t>Укупни очекивани </a:t>
            </a:r>
            <a:r>
              <a:rPr lang="sr-Cyrl-RS" sz="3400" dirty="0"/>
              <a:t>приходи и примања нашег града </a:t>
            </a:r>
            <a:r>
              <a:rPr lang="sr-Cyrl-RS" sz="3400" dirty="0" smtClean="0"/>
              <a:t>ће у 2019. </a:t>
            </a:r>
            <a:r>
              <a:rPr lang="sr-Cyrl-RS" sz="3400" dirty="0"/>
              <a:t>години  </a:t>
            </a:r>
            <a:r>
              <a:rPr lang="sr-Cyrl-RS" sz="3400" dirty="0" smtClean="0"/>
              <a:t>су   </a:t>
            </a:r>
            <a:r>
              <a:rPr lang="sr-Cyrl-RS" sz="3400" b="1" dirty="0" smtClean="0"/>
              <a:t>смањени  </a:t>
            </a:r>
            <a:r>
              <a:rPr lang="sr-Cyrl-RS" sz="3400" dirty="0"/>
              <a:t>у односу на последњу </a:t>
            </a:r>
            <a:r>
              <a:rPr lang="sr-Cyrl-RS" sz="3400" dirty="0" smtClean="0"/>
              <a:t> </a:t>
            </a:r>
            <a:r>
              <a:rPr lang="sr-Cyrl-RS" sz="3400" dirty="0"/>
              <a:t>Одлуке о </a:t>
            </a:r>
            <a:r>
              <a:rPr lang="sr-Cyrl-RS" sz="3400" dirty="0" smtClean="0"/>
              <a:t>буџету, Трећи ребаланс буџета за 2018. годину са </a:t>
            </a:r>
            <a:r>
              <a:rPr lang="sr-Cyrl-RS" sz="3400" b="1" dirty="0" smtClean="0"/>
              <a:t>2.213.224.714</a:t>
            </a:r>
            <a:r>
              <a:rPr lang="sr-Cyrl-RS" sz="3400" dirty="0" smtClean="0"/>
              <a:t> на </a:t>
            </a:r>
            <a:r>
              <a:rPr lang="sr-Cyrl-RS" sz="3400" b="1" dirty="0" smtClean="0"/>
              <a:t>2,115.500.000</a:t>
            </a:r>
            <a:r>
              <a:rPr lang="sr-Cyrl-RS" sz="3400" dirty="0" smtClean="0"/>
              <a:t> односно  </a:t>
            </a:r>
            <a:r>
              <a:rPr lang="sr-Cyrl-RS" sz="3400" dirty="0"/>
              <a:t>за</a:t>
            </a:r>
            <a:r>
              <a:rPr lang="sr-Cyrl-RS" sz="3400" b="1" dirty="0"/>
              <a:t> </a:t>
            </a:r>
            <a:r>
              <a:rPr lang="sr-Cyrl-RS" sz="3400" b="1" dirty="0" smtClean="0"/>
              <a:t>97.724.714 </a:t>
            </a:r>
            <a:r>
              <a:rPr lang="sr-Cyrl-RS" sz="3400" dirty="0"/>
              <a:t>динара, </a:t>
            </a:r>
            <a:r>
              <a:rPr lang="sr-Cyrl-RS" sz="3400" dirty="0" smtClean="0"/>
              <a:t>или </a:t>
            </a:r>
            <a:r>
              <a:rPr lang="sr-Cyrl-RS" sz="3400" dirty="0"/>
              <a:t>за</a:t>
            </a:r>
            <a:r>
              <a:rPr lang="sr-Cyrl-RS" sz="3400" dirty="0">
                <a:solidFill>
                  <a:srgbClr val="FF0000"/>
                </a:solidFill>
              </a:rPr>
              <a:t> </a:t>
            </a:r>
            <a:r>
              <a:rPr lang="sr-Cyrl-RS" sz="3400" b="1" dirty="0" smtClean="0"/>
              <a:t>4,41</a:t>
            </a:r>
            <a:r>
              <a:rPr lang="sr-Cyrl-RS" sz="3400" b="1" dirty="0" smtClean="0">
                <a:solidFill>
                  <a:srgbClr val="FF0000"/>
                </a:solidFill>
              </a:rPr>
              <a:t> </a:t>
            </a:r>
            <a:r>
              <a:rPr lang="sr-Cyrl-RS" sz="3400" b="1" dirty="0" smtClean="0"/>
              <a:t>%</a:t>
            </a:r>
            <a:r>
              <a:rPr lang="sr-Cyrl-RS" sz="3400" dirty="0" smtClean="0"/>
              <a:t>.</a:t>
            </a:r>
          </a:p>
          <a:p>
            <a:endParaRPr lang="en-US" dirty="0"/>
          </a:p>
        </p:txBody>
      </p:sp>
      <p:sp>
        <p:nvSpPr>
          <p:cNvPr id="2" name="Slide Number Placeholder 1">
            <a:extLst>
              <a:ext uri="{FF2B5EF4-FFF2-40B4-BE49-F238E27FC236}">
                <a16:creationId xmlns="" xmlns:a16="http://schemas.microsoft.com/office/drawing/2014/main" id="{53FCF31A-C414-495D-B6FB-67BE073A9324}"/>
              </a:ext>
            </a:extLst>
          </p:cNvPr>
          <p:cNvSpPr>
            <a:spLocks noGrp="1"/>
          </p:cNvSpPr>
          <p:nvPr>
            <p:ph type="sldNum" sz="quarter" idx="12"/>
          </p:nvPr>
        </p:nvSpPr>
        <p:spPr/>
        <p:txBody>
          <a:bodyPr/>
          <a:lstStyle/>
          <a:p>
            <a:fld id="{75FB0A07-249F-4345-993B-6AB4700608B8}" type="slidenum">
              <a:rPr lang="en-US" smtClean="0"/>
              <a:pPr/>
              <a:t>13</a:t>
            </a:fld>
            <a:endParaRPr lang="en-US"/>
          </a:p>
        </p:txBody>
      </p:sp>
    </p:spTree>
    <p:extLst>
      <p:ext uri="{BB962C8B-B14F-4D97-AF65-F5344CB8AC3E}">
        <p14:creationId xmlns:p14="http://schemas.microsoft.com/office/powerpoint/2010/main" val="26679878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778098"/>
          </a:xfrm>
        </p:spPr>
        <p:txBody>
          <a:bodyPr>
            <a:normAutofit/>
          </a:bodyPr>
          <a:lstStyle/>
          <a:p>
            <a:r>
              <a:rPr lang="sr-Cyrl-RS" sz="3000" b="1" dirty="0"/>
              <a:t>На шта се троше јавна средства</a:t>
            </a:r>
            <a:r>
              <a:rPr lang="en-US" sz="3000" b="1" dirty="0"/>
              <a:t>?</a:t>
            </a:r>
          </a:p>
        </p:txBody>
      </p:sp>
      <p:sp>
        <p:nvSpPr>
          <p:cNvPr id="7" name="Content Placeholder 6"/>
          <p:cNvSpPr>
            <a:spLocks noGrp="1"/>
          </p:cNvSpPr>
          <p:nvPr>
            <p:ph idx="1"/>
          </p:nvPr>
        </p:nvSpPr>
        <p:spPr>
          <a:xfrm>
            <a:off x="457200" y="1387574"/>
            <a:ext cx="8229600" cy="5195788"/>
          </a:xfrm>
        </p:spPr>
        <p:txBody>
          <a:bodyPr>
            <a:normAutofit lnSpcReduction="10000"/>
          </a:bodyPr>
          <a:lstStyle/>
          <a:p>
            <a:pPr marL="137160" indent="0" algn="just">
              <a:buNone/>
            </a:pPr>
            <a:r>
              <a:rPr lang="sr-Cyrl-RS" sz="1600" dirty="0"/>
              <a:t>	</a:t>
            </a:r>
            <a:r>
              <a:rPr lang="sr-Cyrl-RS" sz="1700" dirty="0"/>
              <a:t>Буџет мора бити у равнотежи, што значи да расходи морају одговарати приходима. Укупни планирани расходи и издаци у </a:t>
            </a:r>
            <a:r>
              <a:rPr lang="sr-Cyrl-RS" sz="1700" dirty="0" smtClean="0"/>
              <a:t>2019. </a:t>
            </a:r>
            <a:r>
              <a:rPr lang="sr-Cyrl-RS" sz="1700" dirty="0"/>
              <a:t>години из буџета износе: </a:t>
            </a:r>
          </a:p>
          <a:p>
            <a:endParaRPr lang="sr-Cyrl-RS" sz="1600" dirty="0"/>
          </a:p>
          <a:p>
            <a:endParaRPr lang="sr-Cyrl-RS" sz="1600" dirty="0"/>
          </a:p>
          <a:p>
            <a:endParaRPr lang="sr-Cyrl-RS" sz="1600" dirty="0"/>
          </a:p>
          <a:p>
            <a:pPr marL="137160" indent="0" algn="just">
              <a:buNone/>
            </a:pPr>
            <a:endParaRPr lang="ru-RU" sz="1600" dirty="0"/>
          </a:p>
          <a:p>
            <a:pPr marL="422910" indent="-285750" algn="just">
              <a:buFont typeface="Wingdings" panose="05000000000000000000" pitchFamily="2" charset="2"/>
              <a:buChar char="ü"/>
            </a:pPr>
            <a:endParaRPr lang="sr-Latn-RS" sz="1700" b="1" dirty="0"/>
          </a:p>
          <a:p>
            <a:pPr marL="422910" indent="-285750" algn="just">
              <a:buFont typeface="Wingdings" panose="05000000000000000000" pitchFamily="2" charset="2"/>
              <a:buChar char="ü"/>
            </a:pPr>
            <a:r>
              <a:rPr lang="sr-Cyrl-RS" sz="1700" b="1" dirty="0"/>
              <a:t>РАСХОДИ </a:t>
            </a:r>
            <a:r>
              <a:rPr lang="sr-Cyrl-RS" sz="1700" dirty="0"/>
              <a:t>Расходи представљају све трошкове града за плате буџетских корисника, набавку роба и услуга, субвенције, дотације и трансфере, социјалну помоћ и остале трошкове које град обезбеђује без директне и непосредне накнаде. </a:t>
            </a:r>
            <a:endParaRPr lang="vi-VN" sz="1700" dirty="0"/>
          </a:p>
          <a:p>
            <a:pPr marL="422910" indent="-285750" algn="just">
              <a:buFont typeface="Wingdings" panose="05000000000000000000" pitchFamily="2" charset="2"/>
              <a:buChar char="ü"/>
            </a:pPr>
            <a:r>
              <a:rPr lang="sr-Cyrl-RS" sz="1700" b="1" dirty="0"/>
              <a:t>ИЗДАЦИ</a:t>
            </a:r>
            <a:r>
              <a:rPr lang="sr-Cyrl-RS" sz="1700" dirty="0"/>
              <a:t> представљају трошкове изградње или инвестиционог одржавања већ постојећих објеката, набавку земљишта, машина и опр</a:t>
            </a:r>
            <a:r>
              <a:rPr lang="sr-Latn-RS" sz="1700" dirty="0"/>
              <a:t>e</a:t>
            </a:r>
            <a:r>
              <a:rPr lang="sr-Cyrl-RS" sz="1700" dirty="0"/>
              <a:t>ме неопходне за рад буџетских корисника.</a:t>
            </a:r>
          </a:p>
          <a:p>
            <a:pPr marL="422910" indent="-285750" algn="just">
              <a:buFont typeface="Wingdings" panose="05000000000000000000" pitchFamily="2" charset="2"/>
              <a:buChar char="ü"/>
            </a:pPr>
            <a:r>
              <a:rPr lang="sr-Cyrl-RS" sz="1700" b="1" dirty="0"/>
              <a:t>РАСХОДИ И ИЗДАЦИ </a:t>
            </a:r>
            <a:r>
              <a:rPr lang="sr-Cyrl-RS" sz="1700" dirty="0"/>
              <a:t>морају се исказивати на законом прописан начин, односно морају се исказивати: по </a:t>
            </a:r>
            <a:r>
              <a:rPr lang="sr-Cyrl-RS" sz="1700" i="1" dirty="0"/>
              <a:t>програмима</a:t>
            </a:r>
            <a:r>
              <a:rPr lang="sr-Cyrl-RS" sz="1700" dirty="0"/>
              <a:t> који показују колико се троши за извршавање основних надлежности и стратешких циљева града; по </a:t>
            </a:r>
            <a:r>
              <a:rPr lang="sr-Cyrl-RS" sz="1700" i="1" dirty="0"/>
              <a:t>основној намени </a:t>
            </a:r>
            <a:r>
              <a:rPr lang="sr-Cyrl-RS" sz="1700" dirty="0"/>
              <a:t>која показује за коју врсту трошка се средства издвајају; по </a:t>
            </a:r>
            <a:r>
              <a:rPr lang="sr-Cyrl-RS" sz="1700" i="1" dirty="0"/>
              <a:t>функцији</a:t>
            </a:r>
            <a:r>
              <a:rPr lang="sr-Cyrl-RS" sz="1700" dirty="0"/>
              <a:t> која показује функционалну намену за одређену област и по </a:t>
            </a:r>
            <a:r>
              <a:rPr lang="sr-Cyrl-RS" sz="1700" i="1" dirty="0"/>
              <a:t>корисницима буџета </a:t>
            </a:r>
            <a:r>
              <a:rPr lang="sr-Cyrl-RS" sz="1700" dirty="0"/>
              <a:t>што показује организацију рада града.</a:t>
            </a:r>
          </a:p>
          <a:p>
            <a:pPr marL="137160" indent="0" algn="just">
              <a:buNone/>
            </a:pPr>
            <a:endParaRPr lang="en-US" sz="16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14</a:t>
            </a:fld>
            <a:endParaRPr lang="en-US"/>
          </a:p>
        </p:txBody>
      </p:sp>
      <p:sp>
        <p:nvSpPr>
          <p:cNvPr id="24" name="Rectangle: Rounded Corners 23">
            <a:extLst>
              <a:ext uri="{FF2B5EF4-FFF2-40B4-BE49-F238E27FC236}">
                <a16:creationId xmlns="" xmlns:a16="http://schemas.microsoft.com/office/drawing/2014/main" id="{CFD6A88A-550B-4306-B111-9817A14514A4}"/>
              </a:ext>
            </a:extLst>
          </p:cNvPr>
          <p:cNvSpPr/>
          <p:nvPr/>
        </p:nvSpPr>
        <p:spPr>
          <a:xfrm>
            <a:off x="2879812" y="2132856"/>
            <a:ext cx="3384376" cy="93610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sr-Cyrl-RS" b="1" dirty="0" smtClean="0"/>
              <a:t>2,115.500.000 </a:t>
            </a:r>
            <a:r>
              <a:rPr lang="sr-Latn-RS" b="1" dirty="0" smtClean="0"/>
              <a:t> </a:t>
            </a:r>
            <a:r>
              <a:rPr lang="sr-Cyrl-RS" b="1" dirty="0"/>
              <a:t>милијарди динара</a:t>
            </a:r>
            <a:endParaRPr lang="sr-Latn-RS"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ru-RU" sz="3100" b="1" dirty="0"/>
              <a:t>Шта су расходи и издаци буџета?</a:t>
            </a:r>
            <a:endParaRPr lang="en-US" sz="2200" b="1" dirty="0"/>
          </a:p>
        </p:txBody>
      </p:sp>
      <p:sp>
        <p:nvSpPr>
          <p:cNvPr id="6" name="Content Placeholder 5"/>
          <p:cNvSpPr>
            <a:spLocks noGrp="1"/>
          </p:cNvSpPr>
          <p:nvPr>
            <p:ph sz="half" idx="1"/>
          </p:nvPr>
        </p:nvSpPr>
        <p:spPr>
          <a:xfrm>
            <a:off x="533400" y="1340768"/>
            <a:ext cx="4038600" cy="4399302"/>
          </a:xfrm>
        </p:spPr>
        <p:txBody>
          <a:bodyPr>
            <a:noAutofit/>
          </a:bodyPr>
          <a:lstStyle/>
          <a:p>
            <a:pPr algn="just"/>
            <a:r>
              <a:rPr lang="sr-Cyrl-RS" sz="1700" b="1" dirty="0"/>
              <a:t>Расходи за запослене </a:t>
            </a:r>
            <a:r>
              <a:rPr lang="sr-Cyrl-RS" sz="1700" dirty="0"/>
              <a:t>представљају све трошкове за запослене, како у управи тако и код буџетских корисника</a:t>
            </a:r>
          </a:p>
          <a:p>
            <a:pPr algn="just"/>
            <a:r>
              <a:rPr lang="sr-Cyrl-RS" sz="1700" b="1" dirty="0"/>
              <a:t>Коришћење роба и услуга </a:t>
            </a:r>
            <a:r>
              <a:rPr lang="sr-Cyrl-RS" sz="1700" dirty="0"/>
              <a:t>обухватају сталне трошкове, путне трошкове, услуге по уговору, специјализоване услуге, трошкове материјала и текуће поправке и одржавање.</a:t>
            </a:r>
          </a:p>
          <a:p>
            <a:pPr algn="just"/>
            <a:r>
              <a:rPr lang="sr-Cyrl-RS" sz="1700" b="1" dirty="0"/>
              <a:t>Дотације и трансфери </a:t>
            </a:r>
            <a:r>
              <a:rPr lang="sr-Cyrl-RS" sz="1700" dirty="0"/>
              <a:t>су трошкови које локална самоуправа </a:t>
            </a:r>
            <a:r>
              <a:rPr lang="ru-RU" sz="1700" dirty="0"/>
              <a:t>има за исплату институцијама које су у примарној надлежности централног/покрајинског нивоа</a:t>
            </a:r>
            <a:r>
              <a:rPr lang="sr-Cyrl-RS" sz="1700" dirty="0"/>
              <a:t> као што су школе, центар за социјални рад, дом здравља.</a:t>
            </a:r>
            <a:r>
              <a:rPr lang="en-US" sz="1700" dirty="0"/>
              <a:t> </a:t>
            </a:r>
            <a:endParaRPr lang="sr-Cyrl-RS" sz="1700" dirty="0"/>
          </a:p>
          <a:p>
            <a:pPr algn="just"/>
            <a:r>
              <a:rPr lang="sr-Cyrl-RS" sz="1700" b="1" dirty="0"/>
              <a:t>Остали расходи </a:t>
            </a:r>
            <a:r>
              <a:rPr lang="sr-Cyrl-RS" sz="1700" dirty="0"/>
              <a:t>обухватају дотације невладиним организацијама, порезе, таксе, новчане казне.</a:t>
            </a:r>
          </a:p>
        </p:txBody>
      </p:sp>
      <p:sp>
        <p:nvSpPr>
          <p:cNvPr id="11" name="Content Placeholder 10"/>
          <p:cNvSpPr>
            <a:spLocks noGrp="1"/>
          </p:cNvSpPr>
          <p:nvPr>
            <p:ph sz="half" idx="2"/>
          </p:nvPr>
        </p:nvSpPr>
        <p:spPr>
          <a:xfrm>
            <a:off x="4615665" y="1340768"/>
            <a:ext cx="4038600" cy="4525963"/>
          </a:xfrm>
        </p:spPr>
        <p:txBody>
          <a:bodyPr>
            <a:normAutofit/>
          </a:bodyPr>
          <a:lstStyle/>
          <a:p>
            <a:pPr algn="just"/>
            <a:r>
              <a:rPr lang="ru-RU" sz="1700" b="1" dirty="0"/>
              <a:t>Субвенције</a:t>
            </a:r>
            <a:r>
              <a:rPr lang="ru-RU" sz="1700" dirty="0"/>
              <a:t> сe одобравају за функционисање међумесног превоза и  пољопривредним произвођачима. </a:t>
            </a:r>
            <a:endParaRPr lang="en-US" sz="1700" dirty="0"/>
          </a:p>
          <a:p>
            <a:pPr algn="just"/>
            <a:r>
              <a:rPr lang="sr-Cyrl-RS" sz="1700" b="1" dirty="0"/>
              <a:t>Социјална заштита </a:t>
            </a:r>
            <a:r>
              <a:rPr lang="sr-Cyrl-RS" sz="1700" dirty="0"/>
              <a:t>обухвата све трошкове исплате социјалне помоћи за различите категорије грађана.</a:t>
            </a:r>
          </a:p>
          <a:p>
            <a:pPr algn="just"/>
            <a:r>
              <a:rPr lang="sr-Cyrl-RS" sz="1700" b="1" dirty="0"/>
              <a:t>Буџетска резерва </a:t>
            </a:r>
            <a:r>
              <a:rPr lang="sr-Cyrl-RS" sz="1700" dirty="0"/>
              <a:t>представља новац који се користи за непланиране или недовољно планиране сврхе, као и у случају ванредних околности.</a:t>
            </a:r>
          </a:p>
          <a:p>
            <a:pPr algn="just"/>
            <a:r>
              <a:rPr lang="sr-Cyrl-RS" sz="1700" b="1" dirty="0"/>
              <a:t>Капитални издаци </a:t>
            </a:r>
            <a:r>
              <a:rPr lang="sr-Cyrl-RS" sz="1700" dirty="0"/>
              <a:t>су трошкови за изградњу нових, или инвестиционо одржавање постојећих објеката, набавку опреме, машина земљишта и слично.</a:t>
            </a:r>
          </a:p>
          <a:p>
            <a:endParaRPr lang="ru-RU" sz="1500"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11475393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850106"/>
          </a:xfrm>
        </p:spPr>
        <p:txBody>
          <a:bodyPr>
            <a:normAutofit fontScale="90000"/>
          </a:bodyPr>
          <a:lstStyle/>
          <a:p>
            <a:r>
              <a:rPr lang="sr-Cyrl-RS" sz="3000" b="1" dirty="0"/>
              <a:t>Структура планираних расхода и издатака буџета за </a:t>
            </a:r>
            <a:r>
              <a:rPr lang="sr-Cyrl-RS" sz="3000" b="1" dirty="0" smtClean="0"/>
              <a:t>2019. </a:t>
            </a:r>
            <a:r>
              <a:rPr lang="sr-Cyrl-RS" sz="3000" b="1" dirty="0"/>
              <a:t>годину</a:t>
            </a:r>
            <a:endParaRPr lang="en-US" sz="30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9628979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36515499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 xmlns:a16="http://schemas.microsoft.com/office/drawing/2014/main" id="{90DA96AB-1BB4-4AFB-8B9B-A1AEF83C5DAF}"/>
              </a:ext>
            </a:extLst>
          </p:cNvPr>
          <p:cNvSpPr>
            <a:spLocks noGrp="1"/>
          </p:cNvSpPr>
          <p:nvPr>
            <p:ph type="sldNum" sz="quarter" idx="12"/>
          </p:nvPr>
        </p:nvSpPr>
        <p:spPr/>
        <p:txBody>
          <a:bodyPr/>
          <a:lstStyle/>
          <a:p>
            <a:fld id="{75FB0A07-249F-4345-993B-6AB4700608B8}" type="slidenum">
              <a:rPr lang="en-US" smtClean="0"/>
              <a:pPr/>
              <a:t>17</a:t>
            </a:fld>
            <a:endParaRPr lang="en-US"/>
          </a:p>
        </p:txBody>
      </p:sp>
      <p:sp>
        <p:nvSpPr>
          <p:cNvPr id="5" name="Title 1">
            <a:extLst>
              <a:ext uri="{FF2B5EF4-FFF2-40B4-BE49-F238E27FC236}">
                <a16:creationId xmlns="" xmlns:a16="http://schemas.microsoft.com/office/drawing/2014/main" id="{E0A478F6-E136-4D8F-AFEC-D3F880B134BF}"/>
              </a:ext>
            </a:extLst>
          </p:cNvPr>
          <p:cNvSpPr>
            <a:spLocks noGrp="1"/>
          </p:cNvSpPr>
          <p:nvPr>
            <p:ph type="title"/>
          </p:nvPr>
        </p:nvSpPr>
        <p:spPr/>
        <p:txBody>
          <a:bodyPr>
            <a:normAutofit fontScale="90000"/>
          </a:bodyPr>
          <a:lstStyle/>
          <a:p>
            <a:r>
              <a:rPr lang="sr-Cyrl-RS" sz="3200" b="1" dirty="0"/>
              <a:t>Структура планираних расхода и издатака буџета</a:t>
            </a:r>
            <a:r>
              <a:rPr lang="sr-Cyrl-RS" b="1" dirty="0"/>
              <a:t> </a:t>
            </a:r>
            <a:r>
              <a:rPr lang="sr-Cyrl-RS" sz="3200" b="1" dirty="0"/>
              <a:t>за </a:t>
            </a:r>
            <a:r>
              <a:rPr lang="sr-Cyrl-RS" sz="3200" b="1" dirty="0" smtClean="0"/>
              <a:t>2019. </a:t>
            </a:r>
            <a:r>
              <a:rPr lang="sr-Cyrl-RS" sz="3200" b="1" dirty="0"/>
              <a:t>годину</a:t>
            </a:r>
            <a:endParaRPr lang="en-US" sz="3200" b="1" dirty="0"/>
          </a:p>
        </p:txBody>
      </p:sp>
      <p:graphicFrame>
        <p:nvGraphicFramePr>
          <p:cNvPr id="7" name="Chart 6">
            <a:extLst>
              <a:ext uri="{FF2B5EF4-FFF2-40B4-BE49-F238E27FC236}">
                <a16:creationId xmlns:xdr="http://schemas.openxmlformats.org/drawingml/2006/spreadsheetDrawing" xmlns:a16="http://schemas.microsoft.com/office/drawing/2014/main" xmlns="" xmlns:lc="http://schemas.openxmlformats.org/drawingml/2006/lockedCanvas" id="{A58B7940-79B6-454A-BE8A-26FB06AC5A27}"/>
              </a:ext>
            </a:extLst>
          </p:cNvPr>
          <p:cNvGraphicFramePr>
            <a:graphicFrameLocks/>
          </p:cNvGraphicFramePr>
          <p:nvPr>
            <p:extLst>
              <p:ext uri="{D42A27DB-BD31-4B8C-83A1-F6EECF244321}">
                <p14:modId xmlns:p14="http://schemas.microsoft.com/office/powerpoint/2010/main" val="2405602629"/>
              </p:ext>
            </p:extLst>
          </p:nvPr>
        </p:nvGraphicFramePr>
        <p:xfrm>
          <a:off x="179512" y="1404937"/>
          <a:ext cx="8568951" cy="49043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886756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396" y="116632"/>
            <a:ext cx="7787208" cy="778098"/>
          </a:xfrm>
        </p:spPr>
        <p:txBody>
          <a:bodyPr>
            <a:normAutofit/>
          </a:bodyPr>
          <a:lstStyle/>
          <a:p>
            <a:r>
              <a:rPr lang="sr-Cyrl-RS" sz="3000" b="1" dirty="0"/>
              <a:t>Расходи буџета по програмима</a:t>
            </a:r>
            <a:endParaRPr lang="en-US" sz="30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graphicFrame>
        <p:nvGraphicFramePr>
          <p:cNvPr id="5" name="Table 4">
            <a:extLst>
              <a:ext uri="{FF2B5EF4-FFF2-40B4-BE49-F238E27FC236}">
                <a16:creationId xmlns="" xmlns:a16="http://schemas.microsoft.com/office/drawing/2014/main" id="{F9E40ABB-A4CD-4E37-AFCB-CC1877536EFD}"/>
              </a:ext>
            </a:extLst>
          </p:cNvPr>
          <p:cNvGraphicFramePr>
            <a:graphicFrameLocks noGrp="1"/>
          </p:cNvGraphicFramePr>
          <p:nvPr>
            <p:extLst>
              <p:ext uri="{D42A27DB-BD31-4B8C-83A1-F6EECF244321}">
                <p14:modId xmlns:p14="http://schemas.microsoft.com/office/powerpoint/2010/main" val="2110064945"/>
              </p:ext>
            </p:extLst>
          </p:nvPr>
        </p:nvGraphicFramePr>
        <p:xfrm>
          <a:off x="91846" y="980729"/>
          <a:ext cx="8960308" cy="5589110"/>
        </p:xfrm>
        <a:graphic>
          <a:graphicData uri="http://schemas.openxmlformats.org/drawingml/2006/table">
            <a:tbl>
              <a:tblPr firstRow="1" bandRow="1">
                <a:tableStyleId>{5DA37D80-6434-44D0-A028-1B22A696006F}</a:tableStyleId>
              </a:tblPr>
              <a:tblGrid>
                <a:gridCol w="4696178">
                  <a:extLst>
                    <a:ext uri="{9D8B030D-6E8A-4147-A177-3AD203B41FA5}">
                      <a16:colId xmlns="" xmlns:a16="http://schemas.microsoft.com/office/drawing/2014/main" val="1754900752"/>
                    </a:ext>
                  </a:extLst>
                </a:gridCol>
                <a:gridCol w="2520280">
                  <a:extLst>
                    <a:ext uri="{9D8B030D-6E8A-4147-A177-3AD203B41FA5}">
                      <a16:colId xmlns="" xmlns:a16="http://schemas.microsoft.com/office/drawing/2014/main" val="826029379"/>
                    </a:ext>
                  </a:extLst>
                </a:gridCol>
                <a:gridCol w="1743850">
                  <a:extLst>
                    <a:ext uri="{9D8B030D-6E8A-4147-A177-3AD203B41FA5}">
                      <a16:colId xmlns="" xmlns:a16="http://schemas.microsoft.com/office/drawing/2014/main" val="2943394881"/>
                    </a:ext>
                  </a:extLst>
                </a:gridCol>
              </a:tblGrid>
              <a:tr h="504055">
                <a:tc>
                  <a:txBody>
                    <a:bodyPr/>
                    <a:lstStyle/>
                    <a:p>
                      <a:pPr algn="ctr"/>
                      <a:r>
                        <a:rPr lang="sr-Cyrl-RS" sz="1200" dirty="0"/>
                        <a:t>Назив програма</a:t>
                      </a:r>
                      <a:endParaRPr lang="en-US" sz="1200" dirty="0"/>
                    </a:p>
                  </a:txBody>
                  <a:tcPr/>
                </a:tc>
                <a:tc>
                  <a:txBody>
                    <a:bodyPr/>
                    <a:lstStyle/>
                    <a:p>
                      <a:pPr algn="ctr"/>
                      <a:r>
                        <a:rPr lang="sr-Cyrl-RS" sz="1200" dirty="0"/>
                        <a:t>Средства из Одлуке о буџету за </a:t>
                      </a:r>
                      <a:r>
                        <a:rPr lang="sr-Cyrl-RS" sz="1200" dirty="0" smtClean="0"/>
                        <a:t>2019. </a:t>
                      </a:r>
                      <a:r>
                        <a:rPr lang="sr-Cyrl-RS" sz="1200" dirty="0"/>
                        <a:t>годину  (износ у динарима)</a:t>
                      </a:r>
                      <a:endParaRPr lang="en-US" sz="1200" dirty="0"/>
                    </a:p>
                  </a:txBody>
                  <a:tcPr/>
                </a:tc>
                <a:tc>
                  <a:txBody>
                    <a:bodyPr/>
                    <a:lstStyle/>
                    <a:p>
                      <a:pPr algn="ctr"/>
                      <a:r>
                        <a:rPr lang="sr-Cyrl-RS" sz="1200" dirty="0"/>
                        <a:t>%  буџета по програму </a:t>
                      </a:r>
                      <a:endParaRPr lang="en-US" sz="1200" dirty="0"/>
                    </a:p>
                  </a:txBody>
                  <a:tcPr/>
                </a:tc>
                <a:extLst>
                  <a:ext uri="{0D108BD9-81ED-4DB2-BD59-A6C34878D82A}">
                    <a16:rowId xmlns="" xmlns:a16="http://schemas.microsoft.com/office/drawing/2014/main" val="267739698"/>
                  </a:ext>
                </a:extLst>
              </a:tr>
              <a:tr h="262879">
                <a:tc>
                  <a:txBody>
                    <a:bodyPr/>
                    <a:lstStyle/>
                    <a:p>
                      <a:r>
                        <a:rPr lang="sr-Cyrl-RS" sz="1200" kern="1200" dirty="0">
                          <a:effectLst/>
                        </a:rPr>
                        <a:t>Програм 1. Становање, урбанизам и просторно планирање</a:t>
                      </a:r>
                      <a:endParaRPr lang="en-US" sz="1200" b="1" dirty="0"/>
                    </a:p>
                  </a:txBody>
                  <a:tcPr/>
                </a:tc>
                <a:tc>
                  <a:txBody>
                    <a:bodyPr/>
                    <a:lstStyle/>
                    <a:p>
                      <a:pPr algn="r"/>
                      <a:r>
                        <a:rPr lang="sr-Cyrl-RS" sz="1000" dirty="0" smtClean="0"/>
                        <a:t>15.720.000</a:t>
                      </a:r>
                      <a:endParaRPr lang="en-US" sz="1000" dirty="0"/>
                    </a:p>
                  </a:txBody>
                  <a:tcPr/>
                </a:tc>
                <a:tc>
                  <a:txBody>
                    <a:bodyPr/>
                    <a:lstStyle/>
                    <a:p>
                      <a:pPr algn="ctr"/>
                      <a:r>
                        <a:rPr lang="sr-Cyrl-RS" sz="1000" dirty="0" smtClean="0"/>
                        <a:t>0,74</a:t>
                      </a:r>
                      <a:endParaRPr lang="en-US" sz="1000" dirty="0"/>
                    </a:p>
                  </a:txBody>
                  <a:tcPr/>
                </a:tc>
                <a:extLst>
                  <a:ext uri="{0D108BD9-81ED-4DB2-BD59-A6C34878D82A}">
                    <a16:rowId xmlns="" xmlns:a16="http://schemas.microsoft.com/office/drawing/2014/main" val="4002703372"/>
                  </a:ext>
                </a:extLst>
              </a:tr>
              <a:tr h="268260">
                <a:tc>
                  <a:txBody>
                    <a:bodyPr/>
                    <a:lstStyle/>
                    <a:p>
                      <a:r>
                        <a:rPr lang="sr-Cyrl-RS" sz="1200" dirty="0"/>
                        <a:t>Програм 2. Комуналне делатности</a:t>
                      </a:r>
                      <a:endParaRPr lang="en-US" sz="1200" b="1" dirty="0"/>
                    </a:p>
                  </a:txBody>
                  <a:tcPr/>
                </a:tc>
                <a:tc>
                  <a:txBody>
                    <a:bodyPr/>
                    <a:lstStyle/>
                    <a:p>
                      <a:pPr algn="r"/>
                      <a:r>
                        <a:rPr lang="sr-Cyrl-RS" sz="1000" dirty="0" smtClean="0"/>
                        <a:t>331.490.000</a:t>
                      </a:r>
                      <a:endParaRPr lang="en-US" sz="1000" dirty="0"/>
                    </a:p>
                  </a:txBody>
                  <a:tcPr/>
                </a:tc>
                <a:tc>
                  <a:txBody>
                    <a:bodyPr/>
                    <a:lstStyle/>
                    <a:p>
                      <a:pPr algn="ctr"/>
                      <a:r>
                        <a:rPr lang="sr-Cyrl-RS" sz="1000" dirty="0" smtClean="0"/>
                        <a:t>15,67</a:t>
                      </a:r>
                      <a:endParaRPr lang="en-US" sz="1000" dirty="0"/>
                    </a:p>
                  </a:txBody>
                  <a:tcPr/>
                </a:tc>
                <a:extLst>
                  <a:ext uri="{0D108BD9-81ED-4DB2-BD59-A6C34878D82A}">
                    <a16:rowId xmlns="" xmlns:a16="http://schemas.microsoft.com/office/drawing/2014/main" val="3698863823"/>
                  </a:ext>
                </a:extLst>
              </a:tr>
              <a:tr h="268260">
                <a:tc>
                  <a:txBody>
                    <a:bodyPr/>
                    <a:lstStyle/>
                    <a:p>
                      <a:r>
                        <a:rPr lang="sr-Cyrl-RS" sz="1200" dirty="0"/>
                        <a:t>Програм 3. Локални економски развој</a:t>
                      </a:r>
                      <a:endParaRPr lang="en-US" sz="1200" b="1" dirty="0"/>
                    </a:p>
                  </a:txBody>
                  <a:tcPr/>
                </a:tc>
                <a:tc>
                  <a:txBody>
                    <a:bodyPr/>
                    <a:lstStyle/>
                    <a:p>
                      <a:pPr algn="r"/>
                      <a:r>
                        <a:rPr lang="sr-Cyrl-RS" sz="1000" dirty="0" smtClean="0"/>
                        <a:t>11.000.000</a:t>
                      </a:r>
                      <a:endParaRPr lang="en-US" sz="1000" dirty="0"/>
                    </a:p>
                  </a:txBody>
                  <a:tcPr/>
                </a:tc>
                <a:tc>
                  <a:txBody>
                    <a:bodyPr/>
                    <a:lstStyle/>
                    <a:p>
                      <a:pPr algn="ctr"/>
                      <a:r>
                        <a:rPr lang="sr-Cyrl-RS" sz="1000" dirty="0" smtClean="0"/>
                        <a:t>0,52</a:t>
                      </a:r>
                      <a:endParaRPr lang="en-US" sz="1000" dirty="0"/>
                    </a:p>
                  </a:txBody>
                  <a:tcPr/>
                </a:tc>
                <a:extLst>
                  <a:ext uri="{0D108BD9-81ED-4DB2-BD59-A6C34878D82A}">
                    <a16:rowId xmlns="" xmlns:a16="http://schemas.microsoft.com/office/drawing/2014/main" val="2108287674"/>
                  </a:ext>
                </a:extLst>
              </a:tr>
              <a:tr h="268260">
                <a:tc>
                  <a:txBody>
                    <a:bodyPr/>
                    <a:lstStyle/>
                    <a:p>
                      <a:r>
                        <a:rPr lang="sr-Cyrl-RS" sz="1200" dirty="0"/>
                        <a:t>Програм 4. Развој туризма</a:t>
                      </a:r>
                      <a:endParaRPr lang="en-US" sz="1200" b="1" dirty="0"/>
                    </a:p>
                  </a:txBody>
                  <a:tcPr/>
                </a:tc>
                <a:tc>
                  <a:txBody>
                    <a:bodyPr/>
                    <a:lstStyle/>
                    <a:p>
                      <a:pPr algn="r"/>
                      <a:r>
                        <a:rPr lang="sr-Cyrl-RS" sz="1000" dirty="0" smtClean="0"/>
                        <a:t>38.128.927</a:t>
                      </a:r>
                      <a:endParaRPr lang="en-US" sz="1000" dirty="0"/>
                    </a:p>
                  </a:txBody>
                  <a:tcPr/>
                </a:tc>
                <a:tc>
                  <a:txBody>
                    <a:bodyPr/>
                    <a:lstStyle/>
                    <a:p>
                      <a:pPr algn="ctr"/>
                      <a:r>
                        <a:rPr lang="sr-Cyrl-RS" sz="1000" dirty="0" smtClean="0"/>
                        <a:t>1,80</a:t>
                      </a:r>
                      <a:endParaRPr lang="en-US" sz="1000" dirty="0"/>
                    </a:p>
                  </a:txBody>
                  <a:tcPr/>
                </a:tc>
                <a:extLst>
                  <a:ext uri="{0D108BD9-81ED-4DB2-BD59-A6C34878D82A}">
                    <a16:rowId xmlns="" xmlns:a16="http://schemas.microsoft.com/office/drawing/2014/main" val="2267397033"/>
                  </a:ext>
                </a:extLst>
              </a:tr>
              <a:tr h="268260">
                <a:tc>
                  <a:txBody>
                    <a:bodyPr/>
                    <a:lstStyle/>
                    <a:p>
                      <a:r>
                        <a:rPr lang="sr-Cyrl-RS" sz="1200" dirty="0"/>
                        <a:t>Програм 5. Пољопривреда и рурални развој</a:t>
                      </a:r>
                      <a:endParaRPr lang="en-US" sz="1200" b="1" dirty="0"/>
                    </a:p>
                  </a:txBody>
                  <a:tcPr/>
                </a:tc>
                <a:tc>
                  <a:txBody>
                    <a:bodyPr/>
                    <a:lstStyle/>
                    <a:p>
                      <a:pPr algn="r"/>
                      <a:r>
                        <a:rPr lang="sr-Cyrl-RS" sz="1000" dirty="0" smtClean="0"/>
                        <a:t>103.700.000</a:t>
                      </a:r>
                      <a:endParaRPr lang="en-US" sz="1000" dirty="0"/>
                    </a:p>
                  </a:txBody>
                  <a:tcPr/>
                </a:tc>
                <a:tc>
                  <a:txBody>
                    <a:bodyPr/>
                    <a:lstStyle/>
                    <a:p>
                      <a:pPr algn="ctr"/>
                      <a:r>
                        <a:rPr lang="sr-Cyrl-RS" sz="1000" dirty="0" smtClean="0"/>
                        <a:t>4,90</a:t>
                      </a:r>
                      <a:endParaRPr lang="en-US" sz="1000" dirty="0"/>
                    </a:p>
                  </a:txBody>
                  <a:tcPr/>
                </a:tc>
                <a:extLst>
                  <a:ext uri="{0D108BD9-81ED-4DB2-BD59-A6C34878D82A}">
                    <a16:rowId xmlns="" xmlns:a16="http://schemas.microsoft.com/office/drawing/2014/main" val="3652443609"/>
                  </a:ext>
                </a:extLst>
              </a:tr>
              <a:tr h="268260">
                <a:tc>
                  <a:txBody>
                    <a:bodyPr/>
                    <a:lstStyle/>
                    <a:p>
                      <a:r>
                        <a:rPr lang="sr-Cyrl-RS" sz="1200" dirty="0"/>
                        <a:t>Програм 6. Заштита животне средине</a:t>
                      </a:r>
                      <a:endParaRPr lang="en-US" sz="1200" b="1" dirty="0"/>
                    </a:p>
                  </a:txBody>
                  <a:tcPr/>
                </a:tc>
                <a:tc>
                  <a:txBody>
                    <a:bodyPr/>
                    <a:lstStyle/>
                    <a:p>
                      <a:pPr algn="r"/>
                      <a:r>
                        <a:rPr lang="sr-Cyrl-RS" sz="1000" dirty="0" smtClean="0"/>
                        <a:t>97.141.193</a:t>
                      </a:r>
                      <a:endParaRPr lang="en-US" sz="1000" dirty="0"/>
                    </a:p>
                  </a:txBody>
                  <a:tcPr/>
                </a:tc>
                <a:tc>
                  <a:txBody>
                    <a:bodyPr/>
                    <a:lstStyle/>
                    <a:p>
                      <a:pPr algn="ctr"/>
                      <a:r>
                        <a:rPr lang="sr-Cyrl-RS" sz="1000" dirty="0" smtClean="0"/>
                        <a:t>4,59</a:t>
                      </a:r>
                      <a:endParaRPr lang="en-US" sz="1000" dirty="0"/>
                    </a:p>
                  </a:txBody>
                  <a:tcPr/>
                </a:tc>
                <a:extLst>
                  <a:ext uri="{0D108BD9-81ED-4DB2-BD59-A6C34878D82A}">
                    <a16:rowId xmlns="" xmlns:a16="http://schemas.microsoft.com/office/drawing/2014/main" val="245616700"/>
                  </a:ext>
                </a:extLst>
              </a:tr>
              <a:tr h="324868">
                <a:tc>
                  <a:txBody>
                    <a:bodyPr/>
                    <a:lstStyle/>
                    <a:p>
                      <a:r>
                        <a:rPr lang="sr-Cyrl-RS" sz="1200" dirty="0"/>
                        <a:t>Програм 7. Организација саобраћаја и саобраћајна инфраструктура </a:t>
                      </a:r>
                      <a:endParaRPr lang="en-US" sz="1200" b="1" dirty="0"/>
                    </a:p>
                  </a:txBody>
                  <a:tcPr/>
                </a:tc>
                <a:tc>
                  <a:txBody>
                    <a:bodyPr/>
                    <a:lstStyle/>
                    <a:p>
                      <a:pPr algn="r"/>
                      <a:r>
                        <a:rPr lang="sr-Cyrl-RS" sz="1000" dirty="0" smtClean="0"/>
                        <a:t>76</a:t>
                      </a:r>
                      <a:r>
                        <a:rPr lang="en-US" sz="1000" dirty="0" smtClean="0"/>
                        <a:t>.</a:t>
                      </a:r>
                      <a:r>
                        <a:rPr lang="sr-Cyrl-RS" sz="1000" dirty="0" smtClean="0"/>
                        <a:t>400.000</a:t>
                      </a:r>
                      <a:endParaRPr lang="en-US" sz="1000" dirty="0"/>
                    </a:p>
                  </a:txBody>
                  <a:tcPr/>
                </a:tc>
                <a:tc>
                  <a:txBody>
                    <a:bodyPr/>
                    <a:lstStyle/>
                    <a:p>
                      <a:pPr algn="ctr"/>
                      <a:r>
                        <a:rPr lang="sr-Cyrl-RS" sz="1000" dirty="0" smtClean="0"/>
                        <a:t>3,61</a:t>
                      </a:r>
                      <a:endParaRPr lang="en-US" sz="1000" dirty="0"/>
                    </a:p>
                  </a:txBody>
                  <a:tcPr/>
                </a:tc>
                <a:extLst>
                  <a:ext uri="{0D108BD9-81ED-4DB2-BD59-A6C34878D82A}">
                    <a16:rowId xmlns="" xmlns:a16="http://schemas.microsoft.com/office/drawing/2014/main" val="1800143352"/>
                  </a:ext>
                </a:extLst>
              </a:tr>
              <a:tr h="268260">
                <a:tc>
                  <a:txBody>
                    <a:bodyPr/>
                    <a:lstStyle/>
                    <a:p>
                      <a:r>
                        <a:rPr lang="sr-Cyrl-RS" sz="1200" dirty="0"/>
                        <a:t>Програм 8. Предшколско васпитање и образовање</a:t>
                      </a:r>
                      <a:endParaRPr lang="en-US" sz="1200" b="1" dirty="0"/>
                    </a:p>
                  </a:txBody>
                  <a:tcPr/>
                </a:tc>
                <a:tc>
                  <a:txBody>
                    <a:bodyPr/>
                    <a:lstStyle/>
                    <a:p>
                      <a:pPr algn="r"/>
                      <a:r>
                        <a:rPr lang="sr-Cyrl-RS" sz="1000" dirty="0" smtClean="0"/>
                        <a:t>170.770.000</a:t>
                      </a:r>
                      <a:endParaRPr lang="en-US" sz="1000" dirty="0"/>
                    </a:p>
                  </a:txBody>
                  <a:tcPr/>
                </a:tc>
                <a:tc>
                  <a:txBody>
                    <a:bodyPr/>
                    <a:lstStyle/>
                    <a:p>
                      <a:pPr algn="ctr"/>
                      <a:r>
                        <a:rPr lang="sr-Cyrl-RS" sz="1000" dirty="0" smtClean="0"/>
                        <a:t>8,07</a:t>
                      </a:r>
                      <a:endParaRPr lang="en-US" sz="1000" dirty="0"/>
                    </a:p>
                  </a:txBody>
                  <a:tcPr/>
                </a:tc>
                <a:extLst>
                  <a:ext uri="{0D108BD9-81ED-4DB2-BD59-A6C34878D82A}">
                    <a16:rowId xmlns="" xmlns:a16="http://schemas.microsoft.com/office/drawing/2014/main" val="2086219187"/>
                  </a:ext>
                </a:extLst>
              </a:tr>
              <a:tr h="268260">
                <a:tc>
                  <a:txBody>
                    <a:bodyPr/>
                    <a:lstStyle/>
                    <a:p>
                      <a:r>
                        <a:rPr lang="sr-Cyrl-RS" sz="1200" dirty="0"/>
                        <a:t>Програм 9. Основно образовање и васпитање</a:t>
                      </a:r>
                      <a:endParaRPr lang="en-US" sz="1200" b="1" dirty="0"/>
                    </a:p>
                  </a:txBody>
                  <a:tcPr/>
                </a:tc>
                <a:tc>
                  <a:txBody>
                    <a:bodyPr/>
                    <a:lstStyle/>
                    <a:p>
                      <a:pPr algn="r"/>
                      <a:r>
                        <a:rPr lang="sr-Cyrl-RS" sz="1000" dirty="0" smtClean="0"/>
                        <a:t>136.004.280</a:t>
                      </a:r>
                      <a:endParaRPr lang="en-US" sz="1000" dirty="0"/>
                    </a:p>
                  </a:txBody>
                  <a:tcPr/>
                </a:tc>
                <a:tc>
                  <a:txBody>
                    <a:bodyPr/>
                    <a:lstStyle/>
                    <a:p>
                      <a:pPr algn="ctr"/>
                      <a:r>
                        <a:rPr lang="sr-Cyrl-RS" sz="1000" dirty="0" smtClean="0"/>
                        <a:t>6,43</a:t>
                      </a:r>
                      <a:endParaRPr lang="en-US" sz="1000" dirty="0"/>
                    </a:p>
                  </a:txBody>
                  <a:tcPr/>
                </a:tc>
                <a:extLst>
                  <a:ext uri="{0D108BD9-81ED-4DB2-BD59-A6C34878D82A}">
                    <a16:rowId xmlns="" xmlns:a16="http://schemas.microsoft.com/office/drawing/2014/main" val="766556103"/>
                  </a:ext>
                </a:extLst>
              </a:tr>
              <a:tr h="2682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r-Cyrl-RS" sz="1200" dirty="0"/>
                        <a:t>Програм 10. Средње образовање и васпитање</a:t>
                      </a:r>
                      <a:endParaRPr lang="en-US" sz="1200" b="1" dirty="0"/>
                    </a:p>
                  </a:txBody>
                  <a:tcPr/>
                </a:tc>
                <a:tc>
                  <a:txBody>
                    <a:bodyPr/>
                    <a:lstStyle/>
                    <a:p>
                      <a:pPr algn="r"/>
                      <a:r>
                        <a:rPr lang="sr-Cyrl-RS" sz="1000" dirty="0" smtClean="0"/>
                        <a:t>60.450.000</a:t>
                      </a:r>
                      <a:endParaRPr lang="en-US" sz="1000" dirty="0"/>
                    </a:p>
                  </a:txBody>
                  <a:tcPr/>
                </a:tc>
                <a:tc>
                  <a:txBody>
                    <a:bodyPr/>
                    <a:lstStyle/>
                    <a:p>
                      <a:pPr algn="ctr"/>
                      <a:r>
                        <a:rPr lang="sr-Cyrl-RS" sz="1000" dirty="0" smtClean="0"/>
                        <a:t>2,86</a:t>
                      </a:r>
                      <a:endParaRPr lang="en-US" sz="1000" dirty="0"/>
                    </a:p>
                  </a:txBody>
                  <a:tcPr/>
                </a:tc>
                <a:extLst>
                  <a:ext uri="{0D108BD9-81ED-4DB2-BD59-A6C34878D82A}">
                    <a16:rowId xmlns="" xmlns:a16="http://schemas.microsoft.com/office/drawing/2014/main" val="3115389646"/>
                  </a:ext>
                </a:extLst>
              </a:tr>
              <a:tr h="268260">
                <a:tc>
                  <a:txBody>
                    <a:bodyPr/>
                    <a:lstStyle/>
                    <a:p>
                      <a:r>
                        <a:rPr lang="sr-Cyrl-RS" sz="1200" dirty="0"/>
                        <a:t>Програм 11. Социјална и дечија заштита</a:t>
                      </a:r>
                      <a:endParaRPr lang="en-US" sz="1200" b="1" dirty="0"/>
                    </a:p>
                  </a:txBody>
                  <a:tcPr/>
                </a:tc>
                <a:tc>
                  <a:txBody>
                    <a:bodyPr/>
                    <a:lstStyle/>
                    <a:p>
                      <a:pPr algn="r"/>
                      <a:r>
                        <a:rPr lang="sr-Cyrl-RS" sz="1000" dirty="0" smtClean="0"/>
                        <a:t>118.115.000</a:t>
                      </a:r>
                      <a:endParaRPr lang="en-US" sz="1000" dirty="0"/>
                    </a:p>
                  </a:txBody>
                  <a:tcPr/>
                </a:tc>
                <a:tc>
                  <a:txBody>
                    <a:bodyPr/>
                    <a:lstStyle/>
                    <a:p>
                      <a:pPr algn="ctr"/>
                      <a:r>
                        <a:rPr lang="sr-Cyrl-RS" sz="1000" dirty="0" smtClean="0"/>
                        <a:t>5,58</a:t>
                      </a:r>
                      <a:endParaRPr lang="en-US" sz="1000" dirty="0"/>
                    </a:p>
                  </a:txBody>
                  <a:tcPr/>
                </a:tc>
                <a:extLst>
                  <a:ext uri="{0D108BD9-81ED-4DB2-BD59-A6C34878D82A}">
                    <a16:rowId xmlns="" xmlns:a16="http://schemas.microsoft.com/office/drawing/2014/main" val="1414730366"/>
                  </a:ext>
                </a:extLst>
              </a:tr>
              <a:tr h="268260">
                <a:tc>
                  <a:txBody>
                    <a:bodyPr/>
                    <a:lstStyle/>
                    <a:p>
                      <a:r>
                        <a:rPr lang="sr-Cyrl-RS" sz="1200" dirty="0"/>
                        <a:t>Програм 12. Здравствена заштита</a:t>
                      </a:r>
                      <a:endParaRPr lang="en-US" sz="1200" b="1" dirty="0"/>
                    </a:p>
                  </a:txBody>
                  <a:tcPr/>
                </a:tc>
                <a:tc>
                  <a:txBody>
                    <a:bodyPr/>
                    <a:lstStyle/>
                    <a:p>
                      <a:pPr algn="r"/>
                      <a:r>
                        <a:rPr lang="sr-Cyrl-RS" sz="1000" dirty="0" smtClean="0"/>
                        <a:t>11.800.000</a:t>
                      </a:r>
                      <a:endParaRPr lang="en-US" sz="1000" dirty="0"/>
                    </a:p>
                  </a:txBody>
                  <a:tcPr/>
                </a:tc>
                <a:tc>
                  <a:txBody>
                    <a:bodyPr/>
                    <a:lstStyle/>
                    <a:p>
                      <a:pPr algn="ctr"/>
                      <a:r>
                        <a:rPr lang="sr-Cyrl-RS" sz="1000" dirty="0" smtClean="0"/>
                        <a:t>0,56</a:t>
                      </a:r>
                      <a:endParaRPr lang="en-US" sz="1000" dirty="0"/>
                    </a:p>
                  </a:txBody>
                  <a:tcPr/>
                </a:tc>
                <a:extLst>
                  <a:ext uri="{0D108BD9-81ED-4DB2-BD59-A6C34878D82A}">
                    <a16:rowId xmlns="" xmlns:a16="http://schemas.microsoft.com/office/drawing/2014/main" val="1043777792"/>
                  </a:ext>
                </a:extLst>
              </a:tr>
              <a:tr h="268260">
                <a:tc>
                  <a:txBody>
                    <a:bodyPr/>
                    <a:lstStyle/>
                    <a:p>
                      <a:r>
                        <a:rPr lang="sr-Cyrl-RS" sz="1200" dirty="0"/>
                        <a:t>Програм 13. Развој културе и информисања</a:t>
                      </a:r>
                      <a:endParaRPr lang="en-US" sz="1200" b="1" dirty="0"/>
                    </a:p>
                  </a:txBody>
                  <a:tcPr/>
                </a:tc>
                <a:tc>
                  <a:txBody>
                    <a:bodyPr/>
                    <a:lstStyle/>
                    <a:p>
                      <a:pPr algn="r"/>
                      <a:r>
                        <a:rPr lang="sr-Cyrl-RS" sz="1000" dirty="0" smtClean="0"/>
                        <a:t>168.771.000</a:t>
                      </a:r>
                      <a:endParaRPr lang="en-US" sz="1000" dirty="0"/>
                    </a:p>
                  </a:txBody>
                  <a:tcPr/>
                </a:tc>
                <a:tc>
                  <a:txBody>
                    <a:bodyPr/>
                    <a:lstStyle/>
                    <a:p>
                      <a:pPr algn="ctr"/>
                      <a:r>
                        <a:rPr lang="sr-Cyrl-RS" sz="1000" dirty="0" smtClean="0"/>
                        <a:t>7,98</a:t>
                      </a:r>
                      <a:endParaRPr lang="en-US" sz="1000" dirty="0"/>
                    </a:p>
                  </a:txBody>
                  <a:tcPr/>
                </a:tc>
                <a:extLst>
                  <a:ext uri="{0D108BD9-81ED-4DB2-BD59-A6C34878D82A}">
                    <a16:rowId xmlns="" xmlns:a16="http://schemas.microsoft.com/office/drawing/2014/main" val="2084141709"/>
                  </a:ext>
                </a:extLst>
              </a:tr>
              <a:tr h="268260">
                <a:tc>
                  <a:txBody>
                    <a:bodyPr/>
                    <a:lstStyle/>
                    <a:p>
                      <a:r>
                        <a:rPr lang="sr-Cyrl-RS" sz="1200" dirty="0"/>
                        <a:t>Програм 14. Развој спорта и омладине</a:t>
                      </a:r>
                      <a:endParaRPr lang="en-US" sz="1200" b="1" dirty="0"/>
                    </a:p>
                  </a:txBody>
                  <a:tcPr/>
                </a:tc>
                <a:tc>
                  <a:txBody>
                    <a:bodyPr/>
                    <a:lstStyle/>
                    <a:p>
                      <a:pPr algn="r"/>
                      <a:r>
                        <a:rPr lang="sr-Cyrl-RS" sz="1000" dirty="0" smtClean="0"/>
                        <a:t>129.200.000</a:t>
                      </a:r>
                      <a:endParaRPr lang="en-US" sz="1000" dirty="0"/>
                    </a:p>
                  </a:txBody>
                  <a:tcPr/>
                </a:tc>
                <a:tc>
                  <a:txBody>
                    <a:bodyPr/>
                    <a:lstStyle/>
                    <a:p>
                      <a:pPr algn="ctr"/>
                      <a:r>
                        <a:rPr lang="sr-Cyrl-RS" sz="1000" dirty="0" smtClean="0"/>
                        <a:t>6,11</a:t>
                      </a:r>
                      <a:endParaRPr lang="en-US" sz="1000" dirty="0"/>
                    </a:p>
                  </a:txBody>
                  <a:tcPr/>
                </a:tc>
                <a:extLst>
                  <a:ext uri="{0D108BD9-81ED-4DB2-BD59-A6C34878D82A}">
                    <a16:rowId xmlns="" xmlns:a16="http://schemas.microsoft.com/office/drawing/2014/main" val="712639953"/>
                  </a:ext>
                </a:extLst>
              </a:tr>
              <a:tr h="268260">
                <a:tc>
                  <a:txBody>
                    <a:bodyPr/>
                    <a:lstStyle/>
                    <a:p>
                      <a:r>
                        <a:rPr lang="sr-Cyrl-RS" sz="1200" dirty="0"/>
                        <a:t>Програм 15. Опште услуге локалне самоуправе </a:t>
                      </a:r>
                      <a:endParaRPr lang="en-US" sz="1200" b="1" dirty="0"/>
                    </a:p>
                  </a:txBody>
                  <a:tcPr/>
                </a:tc>
                <a:tc>
                  <a:txBody>
                    <a:bodyPr/>
                    <a:lstStyle/>
                    <a:p>
                      <a:pPr algn="r"/>
                      <a:r>
                        <a:rPr lang="sr-Cyrl-RS" sz="1000" dirty="0" smtClean="0"/>
                        <a:t>596.111.</a:t>
                      </a:r>
                      <a:r>
                        <a:rPr lang="en-US" sz="1000" dirty="0" smtClean="0"/>
                        <a:t>6</a:t>
                      </a:r>
                      <a:r>
                        <a:rPr lang="sr-Cyrl-RS" sz="1000" dirty="0" smtClean="0"/>
                        <a:t>00</a:t>
                      </a:r>
                      <a:endParaRPr lang="en-US" sz="1000" dirty="0"/>
                    </a:p>
                  </a:txBody>
                  <a:tcPr/>
                </a:tc>
                <a:tc>
                  <a:txBody>
                    <a:bodyPr/>
                    <a:lstStyle/>
                    <a:p>
                      <a:pPr algn="ctr"/>
                      <a:r>
                        <a:rPr lang="sr-Cyrl-RS" sz="1000" dirty="0" smtClean="0"/>
                        <a:t>28,18</a:t>
                      </a:r>
                      <a:endParaRPr lang="en-US" sz="1000" dirty="0"/>
                    </a:p>
                  </a:txBody>
                  <a:tcPr/>
                </a:tc>
                <a:extLst>
                  <a:ext uri="{0D108BD9-81ED-4DB2-BD59-A6C34878D82A}">
                    <a16:rowId xmlns="" xmlns:a16="http://schemas.microsoft.com/office/drawing/2014/main" val="949910891"/>
                  </a:ext>
                </a:extLst>
              </a:tr>
              <a:tr h="268260">
                <a:tc>
                  <a:txBody>
                    <a:bodyPr/>
                    <a:lstStyle/>
                    <a:p>
                      <a:r>
                        <a:rPr lang="sr-Cyrl-RS" sz="1200" dirty="0"/>
                        <a:t>Програм 16. Политички систем локалне самоуправе</a:t>
                      </a:r>
                      <a:endParaRPr lang="en-US" sz="1200" b="1" dirty="0"/>
                    </a:p>
                  </a:txBody>
                  <a:tcPr/>
                </a:tc>
                <a:tc>
                  <a:txBody>
                    <a:bodyPr/>
                    <a:lstStyle/>
                    <a:p>
                      <a:pPr algn="r"/>
                      <a:r>
                        <a:rPr lang="sr-Cyrl-RS" sz="1000" dirty="0" smtClean="0"/>
                        <a:t>48.998.000</a:t>
                      </a:r>
                      <a:endParaRPr lang="en-US" sz="1000" dirty="0"/>
                    </a:p>
                  </a:txBody>
                  <a:tcPr/>
                </a:tc>
                <a:tc>
                  <a:txBody>
                    <a:bodyPr/>
                    <a:lstStyle/>
                    <a:p>
                      <a:pPr algn="ctr"/>
                      <a:r>
                        <a:rPr lang="sr-Cyrl-RS" sz="1000" dirty="0" smtClean="0"/>
                        <a:t>2,32</a:t>
                      </a:r>
                      <a:endParaRPr lang="en-US" sz="1000" dirty="0"/>
                    </a:p>
                  </a:txBody>
                  <a:tcPr/>
                </a:tc>
                <a:extLst>
                  <a:ext uri="{0D108BD9-81ED-4DB2-BD59-A6C34878D82A}">
                    <a16:rowId xmlns="" xmlns:a16="http://schemas.microsoft.com/office/drawing/2014/main" val="1566446889"/>
                  </a:ext>
                </a:extLst>
              </a:tr>
              <a:tr h="287707">
                <a:tc>
                  <a:txBody>
                    <a:bodyPr/>
                    <a:lstStyle/>
                    <a:p>
                      <a:r>
                        <a:rPr lang="sr-Cyrl-RS" sz="1200" dirty="0"/>
                        <a:t>Програм 17. Енергетска ефикасност  и обновљиви извори енергије</a:t>
                      </a:r>
                      <a:endParaRPr lang="en-US" sz="1200" b="1" dirty="0"/>
                    </a:p>
                  </a:txBody>
                  <a:tcPr/>
                </a:tc>
                <a:tc>
                  <a:txBody>
                    <a:bodyPr/>
                    <a:lstStyle/>
                    <a:p>
                      <a:pPr algn="r"/>
                      <a:r>
                        <a:rPr lang="sr-Cyrl-RS" sz="1000" dirty="0" smtClean="0"/>
                        <a:t>1.700.000</a:t>
                      </a:r>
                      <a:endParaRPr lang="en-US" sz="1000" dirty="0"/>
                    </a:p>
                  </a:txBody>
                  <a:tcPr/>
                </a:tc>
                <a:tc>
                  <a:txBody>
                    <a:bodyPr/>
                    <a:lstStyle/>
                    <a:p>
                      <a:pPr algn="ctr"/>
                      <a:r>
                        <a:rPr lang="sr-Cyrl-RS" sz="1000" dirty="0" smtClean="0"/>
                        <a:t>0,08</a:t>
                      </a:r>
                      <a:endParaRPr lang="en-US" sz="1000" dirty="0"/>
                    </a:p>
                  </a:txBody>
                  <a:tcPr/>
                </a:tc>
                <a:extLst>
                  <a:ext uri="{0D108BD9-81ED-4DB2-BD59-A6C34878D82A}">
                    <a16:rowId xmlns="" xmlns:a16="http://schemas.microsoft.com/office/drawing/2014/main" val="119978124"/>
                  </a:ext>
                </a:extLst>
              </a:tr>
              <a:tr h="357680">
                <a:tc>
                  <a:txBody>
                    <a:bodyPr/>
                    <a:lstStyle/>
                    <a:p>
                      <a:r>
                        <a:rPr lang="sr-Cyrl-RS" sz="1400" dirty="0"/>
                        <a:t>Укупни расходи по програмима</a:t>
                      </a:r>
                      <a:endParaRPr lang="en-US" sz="1400" b="1" dirty="0">
                        <a:solidFill>
                          <a:schemeClr val="bg1"/>
                        </a:solidFill>
                      </a:endParaRPr>
                    </a:p>
                  </a:txBody>
                  <a:tcPr/>
                </a:tc>
                <a:tc>
                  <a:txBody>
                    <a:bodyPr/>
                    <a:lstStyle/>
                    <a:p>
                      <a:pPr algn="r"/>
                      <a:r>
                        <a:rPr lang="sr-Cyrl-RS" sz="1200" b="1" dirty="0" smtClean="0"/>
                        <a:t>2.115.500.000</a:t>
                      </a:r>
                      <a:endParaRPr lang="en-US" sz="1200" b="1" dirty="0"/>
                    </a:p>
                  </a:txBody>
                  <a:tcPr/>
                </a:tc>
                <a:tc>
                  <a:txBody>
                    <a:bodyPr/>
                    <a:lstStyle/>
                    <a:p>
                      <a:pPr algn="ctr"/>
                      <a:r>
                        <a:rPr lang="sr-Cyrl-RS" sz="1200" b="1" dirty="0" smtClean="0"/>
                        <a:t>100</a:t>
                      </a:r>
                      <a:endParaRPr lang="en-US" sz="1200" b="1" dirty="0"/>
                    </a:p>
                  </a:txBody>
                  <a:tcPr/>
                </a:tc>
                <a:extLst>
                  <a:ext uri="{0D108BD9-81ED-4DB2-BD59-A6C34878D82A}">
                    <a16:rowId xmlns="" xmlns:a16="http://schemas.microsoft.com/office/drawing/2014/main" val="1490115251"/>
                  </a:ext>
                </a:extLst>
              </a:tr>
            </a:tbl>
          </a:graphicData>
        </a:graphic>
      </p:graphicFrame>
    </p:spTree>
    <p:extLst>
      <p:ext uri="{BB962C8B-B14F-4D97-AF65-F5344CB8AC3E}">
        <p14:creationId xmlns:p14="http://schemas.microsoft.com/office/powerpoint/2010/main" val="34227404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sr-Cyrl-RS" sz="3100" b="1" dirty="0"/>
              <a:t>Структура расхода по буџетским програмима</a:t>
            </a:r>
            <a:endParaRPr lang="en-US" sz="22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graphicFrame>
        <p:nvGraphicFramePr>
          <p:cNvPr id="6" name="Chart 5">
            <a:extLst>
              <a:ext uri="{FF2B5EF4-FFF2-40B4-BE49-F238E27FC236}">
                <a16:creationId xmlns:xdr="http://schemas.openxmlformats.org/drawingml/2006/spreadsheetDrawing" xmlns:a16="http://schemas.microsoft.com/office/drawing/2014/main" xmlns="" xmlns:lc="http://schemas.openxmlformats.org/drawingml/2006/lockedCanvas" id="{E67EA4FA-4D59-480A-942F-8112EB0273F8}"/>
              </a:ext>
            </a:extLst>
          </p:cNvPr>
          <p:cNvGraphicFramePr>
            <a:graphicFrameLocks/>
          </p:cNvGraphicFramePr>
          <p:nvPr>
            <p:extLst>
              <p:ext uri="{D42A27DB-BD31-4B8C-83A1-F6EECF244321}">
                <p14:modId xmlns:p14="http://schemas.microsoft.com/office/powerpoint/2010/main" val="4219524471"/>
              </p:ext>
            </p:extLst>
          </p:nvPr>
        </p:nvGraphicFramePr>
        <p:xfrm>
          <a:off x="179512" y="1028700"/>
          <a:ext cx="8496944" cy="54246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453394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25"/>
          <p:cNvSpPr>
            <a:spLocks noGrp="1"/>
          </p:cNvSpPr>
          <p:nvPr>
            <p:ph type="sldNum" sz="quarter" idx="12"/>
          </p:nvPr>
        </p:nvSpPr>
        <p:spPr/>
        <p:txBody>
          <a:bodyPr/>
          <a:lstStyle/>
          <a:p>
            <a:fld id="{B6F15528-21DE-4FAA-801E-634DDDAF4B2B}" type="slidenum">
              <a:rPr lang="en-US" smtClean="0"/>
              <a:pPr/>
              <a:t>2</a:t>
            </a:fld>
            <a:endParaRPr lang="en-US"/>
          </a:p>
        </p:txBody>
      </p:sp>
      <p:pic>
        <p:nvPicPr>
          <p:cNvPr id="1027" name="Picture 3" descr="C:\Users\ddakic\Desktop\20190109 mstupar\BezSlike-0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6016" y="3356992"/>
            <a:ext cx="3623581" cy="241572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ddakic\Desktop\20190109 mstupar\BezSlike-05.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8064" y="433254"/>
            <a:ext cx="3739344" cy="2492896"/>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ddakic\Desktop\20190109 mstupar\BezSlike-03.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552" y="332656"/>
            <a:ext cx="4041138" cy="269409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ddakic\Desktop\20190109 mstupar\ovrscu1.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9512" y="3501008"/>
            <a:ext cx="4002130" cy="2926557"/>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0670875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000" b="1" dirty="0"/>
              <a:t>Расходи буџета расподељени по буџетским корисницима</a:t>
            </a:r>
            <a:endParaRPr lang="en-US" sz="30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42126033"/>
              </p:ext>
            </p:extLst>
          </p:nvPr>
        </p:nvGraphicFramePr>
        <p:xfrm>
          <a:off x="683569" y="1417633"/>
          <a:ext cx="7488833" cy="5244522"/>
        </p:xfrm>
        <a:graphic>
          <a:graphicData uri="http://schemas.openxmlformats.org/drawingml/2006/table">
            <a:tbl>
              <a:tblPr firstRow="1" firstCol="1" bandRow="1">
                <a:tableStyleId>{8799B23B-EC83-4686-B30A-512413B5E67A}</a:tableStyleId>
              </a:tblPr>
              <a:tblGrid>
                <a:gridCol w="577545">
                  <a:extLst>
                    <a:ext uri="{9D8B030D-6E8A-4147-A177-3AD203B41FA5}">
                      <a16:colId xmlns="" xmlns:a16="http://schemas.microsoft.com/office/drawing/2014/main" val="20000"/>
                    </a:ext>
                  </a:extLst>
                </a:gridCol>
                <a:gridCol w="4427843">
                  <a:extLst>
                    <a:ext uri="{9D8B030D-6E8A-4147-A177-3AD203B41FA5}">
                      <a16:colId xmlns="" xmlns:a16="http://schemas.microsoft.com/office/drawing/2014/main" val="20001"/>
                    </a:ext>
                  </a:extLst>
                </a:gridCol>
                <a:gridCol w="1619347">
                  <a:extLst>
                    <a:ext uri="{9D8B030D-6E8A-4147-A177-3AD203B41FA5}">
                      <a16:colId xmlns="" xmlns:a16="http://schemas.microsoft.com/office/drawing/2014/main" val="20002"/>
                    </a:ext>
                  </a:extLst>
                </a:gridCol>
                <a:gridCol w="864098">
                  <a:extLst>
                    <a:ext uri="{9D8B030D-6E8A-4147-A177-3AD203B41FA5}">
                      <a16:colId xmlns="" xmlns:a16="http://schemas.microsoft.com/office/drawing/2014/main" val="20003"/>
                    </a:ext>
                  </a:extLst>
                </a:gridCol>
              </a:tblGrid>
              <a:tr h="545592">
                <a:tc>
                  <a:txBody>
                    <a:bodyPr/>
                    <a:lstStyle/>
                    <a:p>
                      <a:pPr marL="0" marR="0">
                        <a:spcBef>
                          <a:spcPts val="0"/>
                        </a:spcBef>
                        <a:spcAft>
                          <a:spcPts val="0"/>
                        </a:spcAft>
                      </a:pPr>
                      <a:r>
                        <a:rPr lang="en-US" sz="1200" dirty="0">
                          <a:effectLst/>
                        </a:rPr>
                        <a:t>Р. </a:t>
                      </a:r>
                      <a:r>
                        <a:rPr lang="en-US" sz="1200" dirty="0" err="1">
                          <a:effectLst/>
                        </a:rPr>
                        <a:t>бр</a:t>
                      </a:r>
                      <a:r>
                        <a:rPr lang="en-US" sz="1200" dirty="0">
                          <a:effectLst/>
                        </a:rPr>
                        <a:t>.</a:t>
                      </a:r>
                      <a:endParaRPr lang="en-US" sz="1200" dirty="0">
                        <a:effectLst/>
                        <a:latin typeface="Times New Roman"/>
                        <a:ea typeface="Times New Roman"/>
                      </a:endParaRPr>
                    </a:p>
                  </a:txBody>
                  <a:tcPr marL="68580" marR="68580" marT="0" marB="0" anchor="ctr"/>
                </a:tc>
                <a:tc>
                  <a:txBody>
                    <a:bodyPr/>
                    <a:lstStyle/>
                    <a:p>
                      <a:pPr marL="0" marR="0">
                        <a:spcBef>
                          <a:spcPts val="0"/>
                        </a:spcBef>
                        <a:spcAft>
                          <a:spcPts val="0"/>
                        </a:spcAft>
                      </a:pPr>
                      <a:r>
                        <a:rPr lang="en-US" sz="1200" dirty="0" err="1">
                          <a:effectLst/>
                        </a:rPr>
                        <a:t>Назив</a:t>
                      </a:r>
                      <a:r>
                        <a:rPr lang="en-US" sz="1200" dirty="0">
                          <a:effectLst/>
                        </a:rPr>
                        <a:t> </a:t>
                      </a:r>
                      <a:r>
                        <a:rPr lang="sr-Cyrl-RS" sz="1200" dirty="0">
                          <a:effectLst/>
                        </a:rPr>
                        <a:t>буџетског </a:t>
                      </a:r>
                      <a:r>
                        <a:rPr lang="en-US" sz="1200" dirty="0" err="1">
                          <a:effectLst/>
                        </a:rPr>
                        <a:t>корисника</a:t>
                      </a:r>
                      <a:endParaRPr lang="en-US" sz="1200" dirty="0">
                        <a:effectLst/>
                        <a:latin typeface="Times New Roman"/>
                        <a:ea typeface="Times New Roman"/>
                      </a:endParaRPr>
                    </a:p>
                  </a:txBody>
                  <a:tcPr marL="68580" marR="68580" marT="0" marB="0" anchor="ctr"/>
                </a:tc>
                <a:tc>
                  <a:txBody>
                    <a:bodyPr/>
                    <a:lstStyle/>
                    <a:p>
                      <a:pPr algn="ctr"/>
                      <a:r>
                        <a:rPr lang="sr-Cyrl-RS" sz="1200" dirty="0"/>
                        <a:t>Средства из Одлуке о буџету за </a:t>
                      </a:r>
                      <a:r>
                        <a:rPr lang="sr-Cyrl-RS" sz="1200" dirty="0" smtClean="0"/>
                        <a:t>2019. </a:t>
                      </a:r>
                      <a:r>
                        <a:rPr lang="sr-Cyrl-RS" sz="1200" dirty="0"/>
                        <a:t>годину  (износ у динарима)</a:t>
                      </a:r>
                      <a:endParaRPr lang="en-US" sz="1200" dirty="0"/>
                    </a:p>
                  </a:txBody>
                  <a:tcPr marL="68580" marR="68580" marT="0" marB="0" anchor="ctr"/>
                </a:tc>
                <a:tc>
                  <a:txBody>
                    <a:bodyPr/>
                    <a:lstStyle/>
                    <a:p>
                      <a:pPr algn="ctr"/>
                      <a:r>
                        <a:rPr lang="sr-Cyrl-RS" sz="1200" dirty="0"/>
                        <a:t>%  буџета по кориснику</a:t>
                      </a:r>
                      <a:endParaRPr lang="en-US" sz="1200" dirty="0"/>
                    </a:p>
                  </a:txBody>
                  <a:tcPr marL="68580" marR="68580" marT="0" marB="0" anchor="ctr"/>
                </a:tc>
                <a:extLst>
                  <a:ext uri="{0D108BD9-81ED-4DB2-BD59-A6C34878D82A}">
                    <a16:rowId xmlns="" xmlns:a16="http://schemas.microsoft.com/office/drawing/2014/main" val="10000"/>
                  </a:ext>
                </a:extLst>
              </a:tr>
              <a:tr h="211911">
                <a:tc>
                  <a:txBody>
                    <a:bodyPr/>
                    <a:lstStyle/>
                    <a:p>
                      <a:pPr marL="0" marR="0" algn="ctr">
                        <a:spcBef>
                          <a:spcPts val="0"/>
                        </a:spcBef>
                        <a:spcAft>
                          <a:spcPts val="0"/>
                        </a:spcAft>
                      </a:pPr>
                      <a:r>
                        <a:rPr lang="en-US" sz="1000" dirty="0">
                          <a:effectLst/>
                        </a:rPr>
                        <a:t>1.</a:t>
                      </a:r>
                      <a:endParaRPr lang="en-US" sz="1200" dirty="0">
                        <a:effectLst/>
                        <a:latin typeface="Times New Roman"/>
                        <a:ea typeface="Times New Roman"/>
                      </a:endParaRPr>
                    </a:p>
                  </a:txBody>
                  <a:tcPr marL="68580" marR="68580" marT="0" marB="0" anchor="b"/>
                </a:tc>
                <a:tc>
                  <a:txBody>
                    <a:bodyPr/>
                    <a:lstStyle/>
                    <a:p>
                      <a:pPr marL="0" marR="0">
                        <a:spcBef>
                          <a:spcPts val="0"/>
                        </a:spcBef>
                        <a:spcAft>
                          <a:spcPts val="0"/>
                        </a:spcAft>
                      </a:pPr>
                      <a:r>
                        <a:rPr lang="en-US" sz="1500" dirty="0" err="1">
                          <a:effectLst/>
                        </a:rPr>
                        <a:t>Скупштина</a:t>
                      </a:r>
                      <a:r>
                        <a:rPr lang="en-US" sz="1500" dirty="0">
                          <a:effectLst/>
                        </a:rPr>
                        <a:t> </a:t>
                      </a:r>
                      <a:r>
                        <a:rPr lang="sr-Cyrl-RS" sz="1500" dirty="0">
                          <a:effectLst/>
                        </a:rPr>
                        <a:t>града</a:t>
                      </a:r>
                      <a:endParaRPr lang="en-US" sz="1500" dirty="0">
                        <a:solidFill>
                          <a:srgbClr val="FF0000"/>
                        </a:solidFill>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18.261.000</a:t>
                      </a:r>
                      <a:endParaRPr lang="en-US" sz="12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0,86</a:t>
                      </a:r>
                      <a:endParaRPr lang="en-US" sz="1200" dirty="0">
                        <a:effectLst/>
                        <a:latin typeface="Times New Roman"/>
                        <a:ea typeface="Times New Roman"/>
                      </a:endParaRPr>
                    </a:p>
                  </a:txBody>
                  <a:tcPr marL="68580" marR="68580" marT="0" marB="0" anchor="b"/>
                </a:tc>
                <a:extLst>
                  <a:ext uri="{0D108BD9-81ED-4DB2-BD59-A6C34878D82A}">
                    <a16:rowId xmlns="" xmlns:a16="http://schemas.microsoft.com/office/drawing/2014/main" val="10001"/>
                  </a:ext>
                </a:extLst>
              </a:tr>
              <a:tr h="224722">
                <a:tc>
                  <a:txBody>
                    <a:bodyPr/>
                    <a:lstStyle/>
                    <a:p>
                      <a:pPr marL="0" marR="0" algn="ctr">
                        <a:spcBef>
                          <a:spcPts val="0"/>
                        </a:spcBef>
                        <a:spcAft>
                          <a:spcPts val="0"/>
                        </a:spcAft>
                      </a:pPr>
                      <a:r>
                        <a:rPr lang="en-US" sz="1000">
                          <a:effectLst/>
                        </a:rPr>
                        <a:t>2.</a:t>
                      </a:r>
                      <a:endParaRPr lang="en-US" sz="1200">
                        <a:effectLst/>
                        <a:latin typeface="Times New Roman"/>
                        <a:ea typeface="Times New Roman"/>
                      </a:endParaRPr>
                    </a:p>
                  </a:txBody>
                  <a:tcPr marL="68580" marR="68580" marT="0" marB="0" anchor="b"/>
                </a:tc>
                <a:tc>
                  <a:txBody>
                    <a:bodyPr/>
                    <a:lstStyle/>
                    <a:p>
                      <a:pPr marL="0" marR="0">
                        <a:spcBef>
                          <a:spcPts val="0"/>
                        </a:spcBef>
                        <a:spcAft>
                          <a:spcPts val="0"/>
                        </a:spcAft>
                      </a:pPr>
                      <a:r>
                        <a:rPr lang="sr-Cyrl-RS" sz="1500" dirty="0">
                          <a:effectLst/>
                        </a:rPr>
                        <a:t>Градоначелник</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10.092.000</a:t>
                      </a:r>
                      <a:endParaRPr lang="en-US" sz="12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0,48</a:t>
                      </a:r>
                      <a:endParaRPr lang="en-US" sz="1200" dirty="0">
                        <a:effectLst/>
                        <a:latin typeface="Times New Roman"/>
                        <a:ea typeface="Times New Roman"/>
                      </a:endParaRPr>
                    </a:p>
                  </a:txBody>
                  <a:tcPr marL="68580" marR="68580" marT="0" marB="0" anchor="b"/>
                </a:tc>
                <a:extLst>
                  <a:ext uri="{0D108BD9-81ED-4DB2-BD59-A6C34878D82A}">
                    <a16:rowId xmlns="" xmlns:a16="http://schemas.microsoft.com/office/drawing/2014/main" val="10002"/>
                  </a:ext>
                </a:extLst>
              </a:tr>
              <a:tr h="211911">
                <a:tc>
                  <a:txBody>
                    <a:bodyPr/>
                    <a:lstStyle/>
                    <a:p>
                      <a:pPr marL="0" marR="0" algn="ctr">
                        <a:spcBef>
                          <a:spcPts val="0"/>
                        </a:spcBef>
                        <a:spcAft>
                          <a:spcPts val="0"/>
                        </a:spcAft>
                      </a:pPr>
                      <a:r>
                        <a:rPr lang="en-US" sz="1000">
                          <a:effectLst/>
                        </a:rPr>
                        <a:t>3.</a:t>
                      </a:r>
                      <a:endParaRPr lang="en-US" sz="1200">
                        <a:effectLst/>
                        <a:latin typeface="Times New Roman"/>
                        <a:ea typeface="Times New Roman"/>
                      </a:endParaRPr>
                    </a:p>
                  </a:txBody>
                  <a:tcPr marL="68580" marR="68580" marT="0" marB="0" anchor="b"/>
                </a:tc>
                <a:tc>
                  <a:txBody>
                    <a:bodyPr/>
                    <a:lstStyle/>
                    <a:p>
                      <a:pPr marL="0" marR="0">
                        <a:spcBef>
                          <a:spcPts val="0"/>
                        </a:spcBef>
                        <a:spcAft>
                          <a:spcPts val="0"/>
                        </a:spcAft>
                      </a:pPr>
                      <a:r>
                        <a:rPr lang="sr-Cyrl-RS" sz="1500" dirty="0">
                          <a:effectLst/>
                        </a:rPr>
                        <a:t>Градско</a:t>
                      </a:r>
                      <a:r>
                        <a:rPr lang="en-US" sz="1500" dirty="0">
                          <a:effectLst/>
                        </a:rPr>
                        <a:t> </a:t>
                      </a:r>
                      <a:r>
                        <a:rPr lang="en-US" sz="1500" dirty="0" err="1">
                          <a:effectLst/>
                        </a:rPr>
                        <a:t>веће</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20.645.000</a:t>
                      </a:r>
                      <a:endParaRPr lang="en-US" sz="12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0,98</a:t>
                      </a:r>
                      <a:endParaRPr lang="en-US" sz="1200" dirty="0">
                        <a:effectLst/>
                        <a:latin typeface="Times New Roman"/>
                        <a:ea typeface="Times New Roman"/>
                      </a:endParaRPr>
                    </a:p>
                  </a:txBody>
                  <a:tcPr marL="68580" marR="68580" marT="0" marB="0" anchor="b"/>
                </a:tc>
                <a:extLst>
                  <a:ext uri="{0D108BD9-81ED-4DB2-BD59-A6C34878D82A}">
                    <a16:rowId xmlns="" xmlns:a16="http://schemas.microsoft.com/office/drawing/2014/main" val="10003"/>
                  </a:ext>
                </a:extLst>
              </a:tr>
              <a:tr h="211911">
                <a:tc>
                  <a:txBody>
                    <a:bodyPr/>
                    <a:lstStyle/>
                    <a:p>
                      <a:pPr marL="0" marR="0" algn="ctr">
                        <a:spcBef>
                          <a:spcPts val="0"/>
                        </a:spcBef>
                        <a:spcAft>
                          <a:spcPts val="0"/>
                        </a:spcAft>
                      </a:pPr>
                      <a:r>
                        <a:rPr lang="en-US" sz="1000">
                          <a:effectLst/>
                        </a:rPr>
                        <a:t>4.</a:t>
                      </a:r>
                      <a:endParaRPr lang="en-US" sz="1200">
                        <a:effectLst/>
                        <a:latin typeface="Times New Roman"/>
                        <a:ea typeface="Times New Roman"/>
                      </a:endParaRPr>
                    </a:p>
                  </a:txBody>
                  <a:tcPr marL="68580" marR="68580" marT="0" marB="0"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r-Cyrl-RS" sz="1500" dirty="0" smtClean="0">
                          <a:effectLst/>
                        </a:rPr>
                        <a:t>Градско јавно правобранилаштво </a:t>
                      </a:r>
                      <a:endParaRPr lang="en-US" sz="1200" dirty="0">
                        <a:solidFill>
                          <a:srgbClr val="FF0000"/>
                        </a:solidFill>
                        <a:effectLst/>
                        <a:latin typeface="+mn-lt"/>
                        <a:ea typeface="Times New Roman"/>
                      </a:endParaRPr>
                    </a:p>
                  </a:txBody>
                  <a:tcPr marL="68580" marR="68580" marT="0" marB="0" anchor="b"/>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r-Cyrl-RS" sz="1200" dirty="0" smtClean="0">
                          <a:effectLst/>
                          <a:latin typeface="Times New Roman"/>
                          <a:ea typeface="Times New Roman"/>
                        </a:rPr>
                        <a:t>5.770.000</a:t>
                      </a:r>
                      <a:endParaRPr lang="en-US" sz="1200" dirty="0" smtClean="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0,27</a:t>
                      </a:r>
                      <a:endParaRPr lang="en-US" sz="1200" dirty="0">
                        <a:effectLst/>
                        <a:latin typeface="Times New Roman"/>
                        <a:ea typeface="Times New Roman"/>
                      </a:endParaRPr>
                    </a:p>
                  </a:txBody>
                  <a:tcPr marL="68580" marR="68580" marT="0" marB="0" anchor="b"/>
                </a:tc>
                <a:extLst>
                  <a:ext uri="{0D108BD9-81ED-4DB2-BD59-A6C34878D82A}">
                    <a16:rowId xmlns="" xmlns:a16="http://schemas.microsoft.com/office/drawing/2014/main" val="10004"/>
                  </a:ext>
                </a:extLst>
              </a:tr>
              <a:tr h="211911">
                <a:tc>
                  <a:txBody>
                    <a:bodyPr/>
                    <a:lstStyle/>
                    <a:p>
                      <a:pPr marL="0" marR="0" algn="ctr">
                        <a:spcBef>
                          <a:spcPts val="0"/>
                        </a:spcBef>
                        <a:spcAft>
                          <a:spcPts val="0"/>
                        </a:spcAft>
                      </a:pPr>
                      <a:r>
                        <a:rPr lang="en-US" sz="1000">
                          <a:effectLst/>
                        </a:rPr>
                        <a:t>5.</a:t>
                      </a:r>
                      <a:endParaRPr lang="en-US" sz="1200">
                        <a:effectLst/>
                        <a:latin typeface="Times New Roman"/>
                        <a:ea typeface="Times New Roman"/>
                      </a:endParaRPr>
                    </a:p>
                  </a:txBody>
                  <a:tcPr marL="68580" marR="68580" marT="0" marB="0" anchor="b"/>
                </a:tc>
                <a:tc>
                  <a:txBody>
                    <a:bodyPr/>
                    <a:lstStyle/>
                    <a:p>
                      <a:pPr marL="0" marR="0">
                        <a:spcBef>
                          <a:spcPts val="0"/>
                        </a:spcBef>
                        <a:spcAft>
                          <a:spcPts val="0"/>
                        </a:spcAft>
                      </a:pPr>
                      <a:r>
                        <a:rPr lang="sr-Cyrl-RS" sz="1500" dirty="0" smtClean="0">
                          <a:effectLst/>
                        </a:rPr>
                        <a:t>Градска управа</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solidFill>
                            <a:schemeClr val="tx1"/>
                          </a:solidFill>
                          <a:effectLst/>
                          <a:latin typeface="Times New Roman"/>
                          <a:ea typeface="Times New Roman"/>
                        </a:rPr>
                        <a:t>1.504.378,000</a:t>
                      </a:r>
                      <a:endParaRPr lang="en-US" sz="1200" dirty="0">
                        <a:solidFill>
                          <a:schemeClr val="tx1"/>
                        </a:solidFill>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7</a:t>
                      </a:r>
                      <a:r>
                        <a:rPr lang="en-US" sz="1200" dirty="0" smtClean="0">
                          <a:effectLst/>
                          <a:latin typeface="Times New Roman"/>
                          <a:ea typeface="Times New Roman"/>
                        </a:rPr>
                        <a:t>1</a:t>
                      </a:r>
                      <a:r>
                        <a:rPr lang="sr-Cyrl-RS" sz="1200" dirty="0" smtClean="0">
                          <a:effectLst/>
                          <a:latin typeface="Times New Roman"/>
                          <a:ea typeface="Times New Roman"/>
                        </a:rPr>
                        <a:t>,</a:t>
                      </a:r>
                      <a:r>
                        <a:rPr lang="en-US" sz="1200" dirty="0" smtClean="0">
                          <a:effectLst/>
                          <a:latin typeface="Times New Roman"/>
                          <a:ea typeface="Times New Roman"/>
                        </a:rPr>
                        <a:t>13</a:t>
                      </a:r>
                      <a:endParaRPr lang="en-US" sz="1200" dirty="0">
                        <a:effectLst/>
                        <a:latin typeface="Times New Roman"/>
                        <a:ea typeface="Times New Roman"/>
                      </a:endParaRPr>
                    </a:p>
                  </a:txBody>
                  <a:tcPr marL="68580" marR="68580" marT="0" marB="0" anchor="b"/>
                </a:tc>
                <a:extLst>
                  <a:ext uri="{0D108BD9-81ED-4DB2-BD59-A6C34878D82A}">
                    <a16:rowId xmlns="" xmlns:a16="http://schemas.microsoft.com/office/drawing/2014/main" val="10005"/>
                  </a:ext>
                </a:extLst>
              </a:tr>
              <a:tr h="33369">
                <a:tc>
                  <a:txBody>
                    <a:bodyPr/>
                    <a:lstStyle/>
                    <a:p>
                      <a:pPr marL="0" marR="0" algn="ctr">
                        <a:spcBef>
                          <a:spcPts val="0"/>
                        </a:spcBef>
                        <a:spcAft>
                          <a:spcPts val="0"/>
                        </a:spcAft>
                      </a:pPr>
                      <a:r>
                        <a:rPr lang="sr-Cyrl-RS" sz="1000" dirty="0" smtClean="0">
                          <a:effectLst/>
                        </a:rPr>
                        <a:t>6.</a:t>
                      </a:r>
                      <a:endParaRPr lang="en-US" sz="1200" dirty="0">
                        <a:effectLst/>
                        <a:latin typeface="Times New Roman"/>
                        <a:ea typeface="Times New Roman"/>
                      </a:endParaRPr>
                    </a:p>
                  </a:txBody>
                  <a:tcPr marL="68580" marR="68580" marT="0" marB="0" anchor="b"/>
                </a:tc>
                <a:tc>
                  <a:txBody>
                    <a:bodyPr/>
                    <a:lstStyle/>
                    <a:p>
                      <a:pPr marL="0" marR="0">
                        <a:spcBef>
                          <a:spcPts val="0"/>
                        </a:spcBef>
                        <a:spcAft>
                          <a:spcPts val="0"/>
                        </a:spcAft>
                      </a:pPr>
                      <a:r>
                        <a:rPr lang="en-US" sz="1500" dirty="0" err="1">
                          <a:effectLst/>
                        </a:rPr>
                        <a:t>Месне</a:t>
                      </a:r>
                      <a:r>
                        <a:rPr lang="en-US" sz="1500" dirty="0">
                          <a:effectLst/>
                        </a:rPr>
                        <a:t> </a:t>
                      </a:r>
                      <a:r>
                        <a:rPr lang="en-US" sz="1500" dirty="0" err="1">
                          <a:effectLst/>
                        </a:rPr>
                        <a:t>заједнице</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32.925.000</a:t>
                      </a:r>
                      <a:endParaRPr lang="en-US" sz="12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1,56</a:t>
                      </a:r>
                      <a:endParaRPr lang="en-US" sz="1200" dirty="0">
                        <a:effectLst/>
                        <a:latin typeface="Times New Roman"/>
                        <a:ea typeface="Times New Roman"/>
                      </a:endParaRPr>
                    </a:p>
                  </a:txBody>
                  <a:tcPr marL="68580" marR="68580" marT="0" marB="0" anchor="b"/>
                </a:tc>
                <a:extLst>
                  <a:ext uri="{0D108BD9-81ED-4DB2-BD59-A6C34878D82A}">
                    <a16:rowId xmlns="" xmlns:a16="http://schemas.microsoft.com/office/drawing/2014/main" val="10006"/>
                  </a:ext>
                </a:extLst>
              </a:tr>
              <a:tr h="236358">
                <a:tc>
                  <a:txBody>
                    <a:bodyPr/>
                    <a:lstStyle/>
                    <a:p>
                      <a:pPr marL="0" marR="0" algn="ctr">
                        <a:spcBef>
                          <a:spcPts val="0"/>
                        </a:spcBef>
                        <a:spcAft>
                          <a:spcPts val="0"/>
                        </a:spcAft>
                      </a:pPr>
                      <a:r>
                        <a:rPr lang="sr-Cyrl-RS" sz="1000" dirty="0" smtClean="0">
                          <a:effectLst/>
                        </a:rPr>
                        <a:t>7</a:t>
                      </a:r>
                      <a:r>
                        <a:rPr lang="en-US" sz="1000" dirty="0" smtClean="0">
                          <a:effectLst/>
                        </a:rPr>
                        <a:t>.</a:t>
                      </a:r>
                      <a:endParaRPr lang="en-US" sz="1200" dirty="0">
                        <a:effectLst/>
                        <a:latin typeface="Times New Roman"/>
                        <a:ea typeface="Times New Roman"/>
                      </a:endParaRPr>
                    </a:p>
                  </a:txBody>
                  <a:tcPr marL="68580" marR="68580" marT="0" marB="0" anchor="b"/>
                </a:tc>
                <a:tc>
                  <a:txBody>
                    <a:bodyPr/>
                    <a:lstStyle/>
                    <a:p>
                      <a:pPr marL="0" marR="0">
                        <a:spcBef>
                          <a:spcPts val="0"/>
                        </a:spcBef>
                        <a:spcAft>
                          <a:spcPts val="0"/>
                        </a:spcAft>
                      </a:pPr>
                      <a:r>
                        <a:rPr lang="en-US" sz="1500" dirty="0" err="1">
                          <a:effectLst/>
                        </a:rPr>
                        <a:t>Основне</a:t>
                      </a:r>
                      <a:r>
                        <a:rPr lang="en-US" sz="1500" dirty="0">
                          <a:effectLst/>
                        </a:rPr>
                        <a:t> </a:t>
                      </a:r>
                      <a:r>
                        <a:rPr lang="en-US" sz="1500" dirty="0" err="1">
                          <a:effectLst/>
                        </a:rPr>
                        <a:t>школе</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136.004.000</a:t>
                      </a:r>
                      <a:endParaRPr lang="en-US" sz="12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6,43</a:t>
                      </a:r>
                      <a:endParaRPr lang="en-US" sz="1200" dirty="0">
                        <a:effectLst/>
                        <a:latin typeface="Times New Roman"/>
                        <a:ea typeface="Times New Roman"/>
                      </a:endParaRPr>
                    </a:p>
                  </a:txBody>
                  <a:tcPr marL="68580" marR="68580" marT="0" marB="0" anchor="b"/>
                </a:tc>
                <a:extLst>
                  <a:ext uri="{0D108BD9-81ED-4DB2-BD59-A6C34878D82A}">
                    <a16:rowId xmlns="" xmlns:a16="http://schemas.microsoft.com/office/drawing/2014/main" val="10007"/>
                  </a:ext>
                </a:extLst>
              </a:tr>
              <a:tr h="211911">
                <a:tc>
                  <a:txBody>
                    <a:bodyPr/>
                    <a:lstStyle/>
                    <a:p>
                      <a:pPr marL="0" marR="0" algn="ctr">
                        <a:spcBef>
                          <a:spcPts val="0"/>
                        </a:spcBef>
                        <a:spcAft>
                          <a:spcPts val="0"/>
                        </a:spcAft>
                      </a:pPr>
                      <a:r>
                        <a:rPr lang="sr-Cyrl-RS" sz="1000" dirty="0" smtClean="0">
                          <a:effectLst/>
                        </a:rPr>
                        <a:t>8</a:t>
                      </a:r>
                      <a:r>
                        <a:rPr lang="en-US" sz="1000" dirty="0" smtClean="0">
                          <a:effectLst/>
                        </a:rPr>
                        <a:t>.</a:t>
                      </a:r>
                      <a:endParaRPr lang="en-US" sz="1200" dirty="0">
                        <a:effectLst/>
                        <a:latin typeface="Times New Roman"/>
                        <a:ea typeface="Times New Roman"/>
                      </a:endParaRPr>
                    </a:p>
                  </a:txBody>
                  <a:tcPr marL="68580" marR="68580" marT="0" marB="0" anchor="b"/>
                </a:tc>
                <a:tc>
                  <a:txBody>
                    <a:bodyPr/>
                    <a:lstStyle/>
                    <a:p>
                      <a:pPr marL="0" marR="0">
                        <a:spcBef>
                          <a:spcPts val="0"/>
                        </a:spcBef>
                        <a:spcAft>
                          <a:spcPts val="0"/>
                        </a:spcAft>
                      </a:pPr>
                      <a:r>
                        <a:rPr lang="en-US" sz="1500" dirty="0" err="1">
                          <a:effectLst/>
                        </a:rPr>
                        <a:t>Средње</a:t>
                      </a:r>
                      <a:r>
                        <a:rPr lang="en-US" sz="1500" dirty="0">
                          <a:effectLst/>
                        </a:rPr>
                        <a:t> </a:t>
                      </a:r>
                      <a:r>
                        <a:rPr lang="en-US" sz="1500" dirty="0" err="1">
                          <a:effectLst/>
                        </a:rPr>
                        <a:t>школе</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60.450.000</a:t>
                      </a:r>
                      <a:endParaRPr lang="en-US" sz="12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2,86</a:t>
                      </a:r>
                      <a:endParaRPr lang="en-US" sz="1200" dirty="0">
                        <a:effectLst/>
                        <a:latin typeface="Times New Roman"/>
                        <a:ea typeface="Times New Roman"/>
                      </a:endParaRPr>
                    </a:p>
                  </a:txBody>
                  <a:tcPr marL="68580" marR="68580" marT="0" marB="0" anchor="b"/>
                </a:tc>
                <a:extLst>
                  <a:ext uri="{0D108BD9-81ED-4DB2-BD59-A6C34878D82A}">
                    <a16:rowId xmlns="" xmlns:a16="http://schemas.microsoft.com/office/drawing/2014/main" val="10008"/>
                  </a:ext>
                </a:extLst>
              </a:tr>
              <a:tr h="211911">
                <a:tc>
                  <a:txBody>
                    <a:bodyPr/>
                    <a:lstStyle/>
                    <a:p>
                      <a:pPr marL="0" marR="0" algn="ctr">
                        <a:spcBef>
                          <a:spcPts val="0"/>
                        </a:spcBef>
                        <a:spcAft>
                          <a:spcPts val="0"/>
                        </a:spcAft>
                      </a:pPr>
                      <a:r>
                        <a:rPr lang="en-US" sz="1000">
                          <a:effectLst/>
                        </a:rPr>
                        <a:t>9.</a:t>
                      </a:r>
                      <a:endParaRPr lang="en-US" sz="1200">
                        <a:effectLst/>
                        <a:latin typeface="Times New Roman"/>
                        <a:ea typeface="Times New Roman"/>
                      </a:endParaRPr>
                    </a:p>
                  </a:txBody>
                  <a:tcPr marL="68580" marR="68580" marT="0" marB="0" anchor="b"/>
                </a:tc>
                <a:tc>
                  <a:txBody>
                    <a:bodyPr/>
                    <a:lstStyle/>
                    <a:p>
                      <a:pPr marL="0" marR="0">
                        <a:spcBef>
                          <a:spcPts val="0"/>
                        </a:spcBef>
                        <a:spcAft>
                          <a:spcPts val="0"/>
                        </a:spcAft>
                      </a:pPr>
                      <a:r>
                        <a:rPr lang="sr-Cyrl-RS" sz="1500" baseline="0" dirty="0" smtClean="0">
                          <a:effectLst/>
                        </a:rPr>
                        <a:t>Народно позориште Стерија</a:t>
                      </a: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38.113.000</a:t>
                      </a:r>
                      <a:endParaRPr lang="en-US" sz="12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1,80</a:t>
                      </a:r>
                      <a:endParaRPr lang="en-US" sz="1200" dirty="0">
                        <a:effectLst/>
                        <a:latin typeface="Times New Roman"/>
                        <a:ea typeface="Times New Roman"/>
                      </a:endParaRPr>
                    </a:p>
                  </a:txBody>
                  <a:tcPr marL="68580" marR="68580" marT="0" marB="0" anchor="b"/>
                </a:tc>
                <a:extLst>
                  <a:ext uri="{0D108BD9-81ED-4DB2-BD59-A6C34878D82A}">
                    <a16:rowId xmlns="" xmlns:a16="http://schemas.microsoft.com/office/drawing/2014/main" val="10009"/>
                  </a:ext>
                </a:extLst>
              </a:tr>
              <a:tr h="211911">
                <a:tc>
                  <a:txBody>
                    <a:bodyPr/>
                    <a:lstStyle/>
                    <a:p>
                      <a:pPr marL="0" marR="0" algn="ctr">
                        <a:spcBef>
                          <a:spcPts val="0"/>
                        </a:spcBef>
                        <a:spcAft>
                          <a:spcPts val="0"/>
                        </a:spcAft>
                      </a:pPr>
                      <a:r>
                        <a:rPr lang="en-US" sz="1000">
                          <a:effectLst/>
                        </a:rPr>
                        <a:t>10.</a:t>
                      </a:r>
                      <a:endParaRPr lang="en-US" sz="1200">
                        <a:effectLst/>
                        <a:latin typeface="Times New Roman"/>
                        <a:ea typeface="Times New Roman"/>
                      </a:endParaRPr>
                    </a:p>
                  </a:txBody>
                  <a:tcPr marL="68580" marR="68580" marT="0" marB="0" anchor="b"/>
                </a:tc>
                <a:tc>
                  <a:txBody>
                    <a:bodyPr/>
                    <a:lstStyle/>
                    <a:p>
                      <a:pPr marL="0" marR="0">
                        <a:spcBef>
                          <a:spcPts val="0"/>
                        </a:spcBef>
                        <a:spcAft>
                          <a:spcPts val="0"/>
                        </a:spcAft>
                      </a:pPr>
                      <a:r>
                        <a:rPr lang="sr-Cyrl-RS" sz="1500" dirty="0" smtClean="0">
                          <a:effectLst/>
                        </a:rPr>
                        <a:t>Градска </a:t>
                      </a:r>
                      <a:r>
                        <a:rPr lang="en-US" sz="1500" dirty="0" err="1" smtClean="0">
                          <a:effectLst/>
                        </a:rPr>
                        <a:t>Библиотека</a:t>
                      </a:r>
                      <a:r>
                        <a:rPr lang="sr-Cyrl-RS" sz="1500" dirty="0" smtClean="0">
                          <a:effectLst/>
                        </a:rPr>
                        <a:t> </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20.819.000</a:t>
                      </a:r>
                      <a:endParaRPr lang="en-US" sz="12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0,98</a:t>
                      </a:r>
                      <a:endParaRPr lang="en-US" sz="1200" dirty="0">
                        <a:effectLst/>
                        <a:latin typeface="Times New Roman"/>
                        <a:ea typeface="Times New Roman"/>
                      </a:endParaRPr>
                    </a:p>
                  </a:txBody>
                  <a:tcPr marL="68580" marR="68580" marT="0" marB="0" anchor="b"/>
                </a:tc>
                <a:extLst>
                  <a:ext uri="{0D108BD9-81ED-4DB2-BD59-A6C34878D82A}">
                    <a16:rowId xmlns="" xmlns:a16="http://schemas.microsoft.com/office/drawing/2014/main" val="10010"/>
                  </a:ext>
                </a:extLst>
              </a:tr>
              <a:tr h="211911">
                <a:tc>
                  <a:txBody>
                    <a:bodyPr/>
                    <a:lstStyle/>
                    <a:p>
                      <a:pPr marL="0" marR="0" algn="ctr">
                        <a:spcBef>
                          <a:spcPts val="0"/>
                        </a:spcBef>
                        <a:spcAft>
                          <a:spcPts val="0"/>
                        </a:spcAft>
                      </a:pPr>
                      <a:r>
                        <a:rPr lang="en-US" sz="1000">
                          <a:effectLst/>
                        </a:rPr>
                        <a:t>11.</a:t>
                      </a:r>
                      <a:endParaRPr lang="en-US" sz="1200">
                        <a:effectLst/>
                        <a:latin typeface="Times New Roman"/>
                        <a:ea typeface="Times New Roman"/>
                      </a:endParaRPr>
                    </a:p>
                  </a:txBody>
                  <a:tcPr marL="68580" marR="68580" marT="0" marB="0" anchor="b"/>
                </a:tc>
                <a:tc>
                  <a:txBody>
                    <a:bodyPr/>
                    <a:lstStyle/>
                    <a:p>
                      <a:pPr marL="0" marR="0">
                        <a:spcBef>
                          <a:spcPts val="0"/>
                        </a:spcBef>
                        <a:spcAft>
                          <a:spcPts val="0"/>
                        </a:spcAft>
                      </a:pPr>
                      <a:r>
                        <a:rPr lang="en-US" sz="1500" dirty="0" err="1">
                          <a:effectLst/>
                        </a:rPr>
                        <a:t>Центар</a:t>
                      </a:r>
                      <a:r>
                        <a:rPr lang="en-US" sz="1500" dirty="0">
                          <a:effectLst/>
                        </a:rPr>
                        <a:t> </a:t>
                      </a:r>
                      <a:r>
                        <a:rPr lang="en-US" sz="1500" dirty="0" err="1">
                          <a:effectLst/>
                        </a:rPr>
                        <a:t>за</a:t>
                      </a:r>
                      <a:r>
                        <a:rPr lang="en-US" sz="1500" dirty="0">
                          <a:effectLst/>
                        </a:rPr>
                        <a:t> </a:t>
                      </a:r>
                      <a:r>
                        <a:rPr lang="en-US" sz="1500" dirty="0" err="1">
                          <a:effectLst/>
                        </a:rPr>
                        <a:t>социјални</a:t>
                      </a:r>
                      <a:r>
                        <a:rPr lang="en-US" sz="1500" dirty="0">
                          <a:effectLst/>
                        </a:rPr>
                        <a:t> </a:t>
                      </a:r>
                      <a:r>
                        <a:rPr lang="en-US" sz="1500" dirty="0" err="1">
                          <a:effectLst/>
                        </a:rPr>
                        <a:t>рад</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37.000.000</a:t>
                      </a:r>
                      <a:endParaRPr lang="en-US" sz="12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1,75</a:t>
                      </a:r>
                      <a:endParaRPr lang="en-US" sz="1200" dirty="0">
                        <a:effectLst/>
                        <a:latin typeface="Times New Roman"/>
                        <a:ea typeface="Times New Roman"/>
                      </a:endParaRPr>
                    </a:p>
                  </a:txBody>
                  <a:tcPr marL="68580" marR="68580" marT="0" marB="0" anchor="b"/>
                </a:tc>
                <a:extLst>
                  <a:ext uri="{0D108BD9-81ED-4DB2-BD59-A6C34878D82A}">
                    <a16:rowId xmlns="" xmlns:a16="http://schemas.microsoft.com/office/drawing/2014/main" val="10011"/>
                  </a:ext>
                </a:extLst>
              </a:tr>
              <a:tr h="211911">
                <a:tc>
                  <a:txBody>
                    <a:bodyPr/>
                    <a:lstStyle/>
                    <a:p>
                      <a:pPr marL="0" marR="0" algn="ctr">
                        <a:spcBef>
                          <a:spcPts val="0"/>
                        </a:spcBef>
                        <a:spcAft>
                          <a:spcPts val="0"/>
                        </a:spcAft>
                      </a:pPr>
                      <a:r>
                        <a:rPr lang="en-US" sz="1000">
                          <a:effectLst/>
                        </a:rPr>
                        <a:t>12.</a:t>
                      </a:r>
                      <a:endParaRPr lang="en-US" sz="1200">
                        <a:effectLst/>
                        <a:latin typeface="Times New Roman"/>
                        <a:ea typeface="Times New Roman"/>
                      </a:endParaRPr>
                    </a:p>
                  </a:txBody>
                  <a:tcPr marL="68580" marR="68580" marT="0" marB="0" anchor="b"/>
                </a:tc>
                <a:tc>
                  <a:txBody>
                    <a:bodyPr/>
                    <a:lstStyle/>
                    <a:p>
                      <a:pPr marL="0" marR="0">
                        <a:spcBef>
                          <a:spcPts val="0"/>
                        </a:spcBef>
                        <a:spcAft>
                          <a:spcPts val="0"/>
                        </a:spcAft>
                      </a:pPr>
                      <a:r>
                        <a:rPr lang="en-US" sz="1500" dirty="0">
                          <a:effectLst/>
                        </a:rPr>
                        <a:t>П</a:t>
                      </a:r>
                      <a:r>
                        <a:rPr lang="sr-Cyrl-RS" sz="1500" dirty="0" err="1">
                          <a:effectLst/>
                        </a:rPr>
                        <a:t>редшколска</a:t>
                      </a:r>
                      <a:r>
                        <a:rPr lang="sr-Cyrl-RS" sz="1500" dirty="0">
                          <a:effectLst/>
                        </a:rPr>
                        <a:t> установа </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170.770.000</a:t>
                      </a:r>
                      <a:endParaRPr lang="en-US" sz="12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8,07</a:t>
                      </a:r>
                      <a:endParaRPr lang="en-US" sz="1200" dirty="0">
                        <a:effectLst/>
                        <a:latin typeface="Times New Roman"/>
                        <a:ea typeface="Times New Roman"/>
                      </a:endParaRPr>
                    </a:p>
                  </a:txBody>
                  <a:tcPr marL="68580" marR="68580" marT="0" marB="0" anchor="b"/>
                </a:tc>
                <a:extLst>
                  <a:ext uri="{0D108BD9-81ED-4DB2-BD59-A6C34878D82A}">
                    <a16:rowId xmlns="" xmlns:a16="http://schemas.microsoft.com/office/drawing/2014/main" val="10012"/>
                  </a:ext>
                </a:extLst>
              </a:tr>
              <a:tr h="211911">
                <a:tc>
                  <a:txBody>
                    <a:bodyPr/>
                    <a:lstStyle/>
                    <a:p>
                      <a:pPr marL="0" marR="0" algn="ctr">
                        <a:spcBef>
                          <a:spcPts val="0"/>
                        </a:spcBef>
                        <a:spcAft>
                          <a:spcPts val="0"/>
                        </a:spcAft>
                      </a:pPr>
                      <a:r>
                        <a:rPr lang="en-US" sz="1000">
                          <a:effectLst/>
                        </a:rPr>
                        <a:t>13.</a:t>
                      </a:r>
                      <a:endParaRPr lang="en-US" sz="1200">
                        <a:effectLst/>
                        <a:latin typeface="Times New Roman"/>
                        <a:ea typeface="Times New Roman"/>
                      </a:endParaRPr>
                    </a:p>
                  </a:txBody>
                  <a:tcPr marL="68580" marR="68580" marT="0" marB="0" anchor="b"/>
                </a:tc>
                <a:tc>
                  <a:txBody>
                    <a:bodyPr/>
                    <a:lstStyle/>
                    <a:p>
                      <a:pPr marL="0" marR="0">
                        <a:spcBef>
                          <a:spcPts val="0"/>
                        </a:spcBef>
                        <a:spcAft>
                          <a:spcPts val="0"/>
                        </a:spcAft>
                      </a:pPr>
                      <a:r>
                        <a:rPr lang="en-US" sz="1500" dirty="0" err="1">
                          <a:effectLst/>
                        </a:rPr>
                        <a:t>Дом</a:t>
                      </a:r>
                      <a:r>
                        <a:rPr lang="en-US" sz="1500" dirty="0">
                          <a:effectLst/>
                        </a:rPr>
                        <a:t> </a:t>
                      </a:r>
                      <a:r>
                        <a:rPr lang="en-US" sz="1500" dirty="0" err="1" smtClean="0">
                          <a:effectLst/>
                        </a:rPr>
                        <a:t>здравља</a:t>
                      </a:r>
                      <a:r>
                        <a:rPr lang="sr-Cyrl-RS" sz="1500" dirty="0" smtClean="0">
                          <a:effectLst/>
                        </a:rPr>
                        <a:t> и апотека</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9.000.000</a:t>
                      </a:r>
                      <a:endParaRPr lang="en-US" sz="12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0,42</a:t>
                      </a:r>
                      <a:endParaRPr lang="en-US" sz="1200" dirty="0">
                        <a:effectLst/>
                        <a:latin typeface="Times New Roman"/>
                        <a:ea typeface="Times New Roman"/>
                      </a:endParaRPr>
                    </a:p>
                  </a:txBody>
                  <a:tcPr marL="68580" marR="68580" marT="0" marB="0" anchor="b"/>
                </a:tc>
                <a:extLst>
                  <a:ext uri="{0D108BD9-81ED-4DB2-BD59-A6C34878D82A}">
                    <a16:rowId xmlns="" xmlns:a16="http://schemas.microsoft.com/office/drawing/2014/main" val="10013"/>
                  </a:ext>
                </a:extLst>
              </a:tr>
              <a:tr h="211911">
                <a:tc>
                  <a:txBody>
                    <a:bodyPr/>
                    <a:lstStyle/>
                    <a:p>
                      <a:pPr marL="0" marR="0" algn="ctr">
                        <a:spcBef>
                          <a:spcPts val="0"/>
                        </a:spcBef>
                        <a:spcAft>
                          <a:spcPts val="0"/>
                        </a:spcAft>
                      </a:pPr>
                      <a:r>
                        <a:rPr lang="en-US" sz="1000">
                          <a:effectLst/>
                        </a:rPr>
                        <a:t>14.</a:t>
                      </a:r>
                      <a:endParaRPr lang="en-US" sz="1200">
                        <a:effectLst/>
                        <a:latin typeface="Times New Roman"/>
                        <a:ea typeface="Times New Roman"/>
                      </a:endParaRPr>
                    </a:p>
                  </a:txBody>
                  <a:tcPr marL="68580" marR="68580" marT="0" marB="0" anchor="b"/>
                </a:tc>
                <a:tc>
                  <a:txBody>
                    <a:bodyPr/>
                    <a:lstStyle/>
                    <a:p>
                      <a:pPr marL="0" marR="0">
                        <a:spcBef>
                          <a:spcPts val="0"/>
                        </a:spcBef>
                        <a:spcAft>
                          <a:spcPts val="0"/>
                        </a:spcAft>
                      </a:pPr>
                      <a:r>
                        <a:rPr lang="en-US" sz="1500" dirty="0" err="1">
                          <a:effectLst/>
                        </a:rPr>
                        <a:t>Туристичка</a:t>
                      </a:r>
                      <a:r>
                        <a:rPr lang="en-US" sz="1500" dirty="0">
                          <a:effectLst/>
                        </a:rPr>
                        <a:t> </a:t>
                      </a:r>
                      <a:r>
                        <a:rPr lang="en-US" sz="1500" dirty="0" err="1">
                          <a:effectLst/>
                        </a:rPr>
                        <a:t>организација</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25.529.000</a:t>
                      </a:r>
                      <a:endParaRPr lang="en-US" sz="12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1,20</a:t>
                      </a:r>
                      <a:endParaRPr lang="en-US" sz="1200" dirty="0">
                        <a:effectLst/>
                        <a:latin typeface="Times New Roman"/>
                        <a:ea typeface="Times New Roman"/>
                      </a:endParaRPr>
                    </a:p>
                  </a:txBody>
                  <a:tcPr marL="68580" marR="68580" marT="0" marB="0" anchor="b"/>
                </a:tc>
                <a:extLst>
                  <a:ext uri="{0D108BD9-81ED-4DB2-BD59-A6C34878D82A}">
                    <a16:rowId xmlns="" xmlns:a16="http://schemas.microsoft.com/office/drawing/2014/main" val="10014"/>
                  </a:ext>
                </a:extLst>
              </a:tr>
              <a:tr h="211911">
                <a:tc>
                  <a:txBody>
                    <a:bodyPr/>
                    <a:lstStyle/>
                    <a:p>
                      <a:pPr marL="0" marR="0" algn="ctr">
                        <a:spcBef>
                          <a:spcPts val="0"/>
                        </a:spcBef>
                        <a:spcAft>
                          <a:spcPts val="0"/>
                        </a:spcAft>
                      </a:pPr>
                      <a:r>
                        <a:rPr lang="en-US" sz="1000">
                          <a:effectLst/>
                        </a:rPr>
                        <a:t>15.</a:t>
                      </a:r>
                      <a:endParaRPr lang="en-US" sz="1200">
                        <a:effectLst/>
                        <a:latin typeface="Times New Roman"/>
                        <a:ea typeface="Times New Roman"/>
                      </a:endParaRPr>
                    </a:p>
                  </a:txBody>
                  <a:tcPr marL="68580" marR="68580" marT="0" marB="0" anchor="b"/>
                </a:tc>
                <a:tc>
                  <a:txBody>
                    <a:bodyPr/>
                    <a:lstStyle/>
                    <a:p>
                      <a:pPr marL="0" marR="0" algn="just">
                        <a:spcBef>
                          <a:spcPts val="0"/>
                        </a:spcBef>
                        <a:spcAft>
                          <a:spcPts val="0"/>
                        </a:spcAft>
                      </a:pPr>
                      <a:r>
                        <a:rPr lang="sr-Cyrl-RS" sz="1500" dirty="0" smtClean="0">
                          <a:effectLst/>
                          <a:latin typeface="+mn-lt"/>
                          <a:ea typeface="Times New Roman"/>
                        </a:rPr>
                        <a:t>Културни центар</a:t>
                      </a:r>
                      <a:endParaRPr lang="en-US" sz="1500" dirty="0">
                        <a:effectLst/>
                        <a:latin typeface="+mn-lt"/>
                        <a:ea typeface="Times New Roman"/>
                      </a:endParaRPr>
                    </a:p>
                  </a:txBody>
                  <a:tcPr marL="68580" marR="68580" marT="0" marB="0"/>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r-Cyrl-RS" sz="1200" dirty="0" smtClean="0">
                          <a:effectLst/>
                          <a:latin typeface="+mn-lt"/>
                          <a:ea typeface="Times New Roman"/>
                        </a:rPr>
                        <a:t>13.559.000</a:t>
                      </a:r>
                      <a:endParaRPr lang="sr-Latn-RS" sz="1200" dirty="0" smtClean="0"/>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0,64</a:t>
                      </a:r>
                      <a:endParaRPr lang="en-US" sz="1200" dirty="0">
                        <a:effectLst/>
                        <a:latin typeface="Times New Roman"/>
                        <a:ea typeface="Times New Roman"/>
                      </a:endParaRPr>
                    </a:p>
                  </a:txBody>
                  <a:tcPr marL="68580" marR="68580" marT="0" marB="0" anchor="b"/>
                </a:tc>
                <a:extLst>
                  <a:ext uri="{0D108BD9-81ED-4DB2-BD59-A6C34878D82A}">
                    <a16:rowId xmlns="" xmlns:a16="http://schemas.microsoft.com/office/drawing/2014/main" val="10015"/>
                  </a:ext>
                </a:extLst>
              </a:tr>
              <a:tr h="219353">
                <a:tc>
                  <a:txBody>
                    <a:bodyPr/>
                    <a:lstStyle/>
                    <a:p>
                      <a:pPr marL="0" marR="0" algn="ctr">
                        <a:spcBef>
                          <a:spcPts val="0"/>
                        </a:spcBef>
                        <a:spcAft>
                          <a:spcPts val="0"/>
                        </a:spcAft>
                      </a:pPr>
                      <a:r>
                        <a:rPr lang="en-US" sz="1000">
                          <a:effectLst/>
                        </a:rPr>
                        <a:t>16.</a:t>
                      </a:r>
                      <a:endParaRPr lang="en-US" sz="1200">
                        <a:effectLst/>
                        <a:latin typeface="Times New Roman"/>
                        <a:ea typeface="Times New Roman"/>
                      </a:endParaRPr>
                    </a:p>
                  </a:txBody>
                  <a:tcPr marL="68580" marR="68580" marT="0" marB="0" anchor="b"/>
                </a:tc>
                <a:tc>
                  <a:txBody>
                    <a:bodyPr/>
                    <a:lstStyle/>
                    <a:p>
                      <a:pPr marL="0" marR="0" algn="just">
                        <a:spcBef>
                          <a:spcPts val="0"/>
                        </a:spcBef>
                        <a:spcAft>
                          <a:spcPts val="0"/>
                        </a:spcAft>
                      </a:pPr>
                      <a:r>
                        <a:rPr lang="sr-Cyrl-RS" sz="1500" dirty="0" smtClean="0">
                          <a:effectLst/>
                          <a:latin typeface="+mn-lt"/>
                          <a:ea typeface="+mn-ea"/>
                        </a:rPr>
                        <a:t>Дом</a:t>
                      </a:r>
                      <a:r>
                        <a:rPr lang="sr-Cyrl-RS" sz="1500" baseline="0" dirty="0" smtClean="0">
                          <a:effectLst/>
                          <a:latin typeface="+mn-lt"/>
                          <a:ea typeface="+mn-ea"/>
                        </a:rPr>
                        <a:t> омладине </a:t>
                      </a:r>
                      <a:endParaRPr lang="en-US" sz="1500" dirty="0">
                        <a:effectLst/>
                        <a:latin typeface="Times New Roman"/>
                        <a:ea typeface="Times New Roman"/>
                      </a:endParaRPr>
                    </a:p>
                  </a:txBody>
                  <a:tcPr marL="68580" marR="68580" marT="0" marB="0"/>
                </a:tc>
                <a:tc>
                  <a:txBody>
                    <a:bodyPr/>
                    <a:lstStyle/>
                    <a:p>
                      <a:pPr marL="0" marR="0" algn="r">
                        <a:spcBef>
                          <a:spcPts val="0"/>
                        </a:spcBef>
                        <a:spcAft>
                          <a:spcPts val="0"/>
                        </a:spcAft>
                      </a:pPr>
                      <a:r>
                        <a:rPr lang="sr-Cyrl-RS" sz="1200" dirty="0" smtClean="0">
                          <a:effectLst/>
                          <a:latin typeface="Times New Roman"/>
                          <a:ea typeface="Times New Roman"/>
                        </a:rPr>
                        <a:t>12.185.000</a:t>
                      </a:r>
                      <a:endParaRPr lang="en-US" sz="12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0,57</a:t>
                      </a:r>
                      <a:endParaRPr lang="en-US" sz="1200" dirty="0">
                        <a:effectLst/>
                        <a:latin typeface="Times New Roman"/>
                        <a:ea typeface="Times New Roman"/>
                      </a:endParaRPr>
                    </a:p>
                  </a:txBody>
                  <a:tcPr marL="68580" marR="68580" marT="0" marB="0" anchor="b"/>
                </a:tc>
                <a:extLst>
                  <a:ext uri="{0D108BD9-81ED-4DB2-BD59-A6C34878D82A}">
                    <a16:rowId xmlns="" xmlns:a16="http://schemas.microsoft.com/office/drawing/2014/main" val="10016"/>
                  </a:ext>
                </a:extLst>
              </a:tr>
              <a:tr h="211911">
                <a:tc>
                  <a:txBody>
                    <a:bodyPr/>
                    <a:lstStyle/>
                    <a:p>
                      <a:pPr marL="0" marR="0" algn="ctr">
                        <a:spcBef>
                          <a:spcPts val="0"/>
                        </a:spcBef>
                        <a:spcAft>
                          <a:spcPts val="0"/>
                        </a:spcAft>
                      </a:pPr>
                      <a:r>
                        <a:rPr lang="en-US" sz="1000">
                          <a:effectLst/>
                        </a:rPr>
                        <a:t>17.</a:t>
                      </a:r>
                      <a:endParaRPr lang="en-US" sz="1200">
                        <a:effectLst/>
                        <a:latin typeface="Times New Roman"/>
                        <a:ea typeface="Times New Roman"/>
                      </a:endParaRPr>
                    </a:p>
                  </a:txBody>
                  <a:tcPr marL="68580" marR="68580" marT="0" marB="0" anchor="b"/>
                </a:tc>
                <a:tc>
                  <a:txBody>
                    <a:bodyPr/>
                    <a:lstStyle/>
                    <a:p>
                      <a:pPr marL="0" marR="0" algn="just">
                        <a:spcBef>
                          <a:spcPts val="0"/>
                        </a:spcBef>
                        <a:spcAft>
                          <a:spcPts val="0"/>
                        </a:spcAft>
                      </a:pPr>
                      <a:endParaRPr lang="en-US" sz="1200" dirty="0">
                        <a:effectLst/>
                        <a:latin typeface="+mn-lt"/>
                        <a:ea typeface="Times New Roman"/>
                      </a:endParaRPr>
                    </a:p>
                  </a:txBody>
                  <a:tcPr marL="68580" marR="68580" marT="0" marB="0"/>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sr-Latn-RS" sz="1200" dirty="0" smtClean="0"/>
                    </a:p>
                  </a:txBody>
                  <a:tcPr marL="68580" marR="68580" marT="0" marB="0" anchor="b"/>
                </a:tc>
                <a:tc>
                  <a:txBody>
                    <a:bodyPr/>
                    <a:lstStyle/>
                    <a:p>
                      <a:pPr marL="0" marR="0" algn="r">
                        <a:spcBef>
                          <a:spcPts val="0"/>
                        </a:spcBef>
                        <a:spcAft>
                          <a:spcPts val="0"/>
                        </a:spcAft>
                      </a:pPr>
                      <a:endParaRPr lang="en-US" sz="1200" dirty="0">
                        <a:effectLst/>
                        <a:latin typeface="Times New Roman"/>
                        <a:ea typeface="Times New Roman"/>
                      </a:endParaRPr>
                    </a:p>
                  </a:txBody>
                  <a:tcPr marL="68580" marR="68580" marT="0" marB="0" anchor="b"/>
                </a:tc>
                <a:extLst>
                  <a:ext uri="{0D108BD9-81ED-4DB2-BD59-A6C34878D82A}">
                    <a16:rowId xmlns="" xmlns:a16="http://schemas.microsoft.com/office/drawing/2014/main" val="10017"/>
                  </a:ext>
                </a:extLst>
              </a:tr>
              <a:tr h="211911">
                <a:tc>
                  <a:txBody>
                    <a:bodyPr/>
                    <a:lstStyle/>
                    <a:p>
                      <a:pPr marL="0" marR="0" algn="ctr">
                        <a:spcBef>
                          <a:spcPts val="0"/>
                        </a:spcBef>
                        <a:spcAft>
                          <a:spcPts val="0"/>
                        </a:spcAft>
                      </a:pPr>
                      <a:r>
                        <a:rPr lang="en-US" sz="1000" dirty="0">
                          <a:effectLst/>
                        </a:rPr>
                        <a:t>18.</a:t>
                      </a:r>
                      <a:endParaRPr lang="en-US" sz="1200" dirty="0">
                        <a:effectLst/>
                        <a:latin typeface="Times New Roman"/>
                        <a:ea typeface="Times New Roman"/>
                      </a:endParaRPr>
                    </a:p>
                  </a:txBody>
                  <a:tcPr marL="68580" marR="68580" marT="0" marB="0" anchor="b"/>
                </a:tc>
                <a:tc>
                  <a:txBody>
                    <a:bodyPr/>
                    <a:lstStyle/>
                    <a:p>
                      <a:pPr marL="0" marR="0" algn="just">
                        <a:spcBef>
                          <a:spcPts val="0"/>
                        </a:spcBef>
                        <a:spcAft>
                          <a:spcPts val="0"/>
                        </a:spcAft>
                      </a:pPr>
                      <a:endParaRPr lang="sr-Cyrl-RS" sz="1200" dirty="0" smtClean="0">
                        <a:effectLst/>
                        <a:latin typeface="+mn-lt"/>
                        <a:ea typeface="Times New Roman"/>
                      </a:endParaRPr>
                    </a:p>
                  </a:txBody>
                  <a:tcPr marL="68580" marR="68580" marT="0" marB="0"/>
                </a:tc>
                <a:tc>
                  <a:txBody>
                    <a:bodyPr/>
                    <a:lstStyle/>
                    <a:p>
                      <a:pPr algn="r"/>
                      <a:endParaRPr lang="sr-Latn-RS" sz="1200" dirty="0"/>
                    </a:p>
                  </a:txBody>
                  <a:tcPr marL="68580" marR="68580" marT="0" marB="0" anchor="b"/>
                </a:tc>
                <a:tc>
                  <a:txBody>
                    <a:bodyPr/>
                    <a:lstStyle/>
                    <a:p>
                      <a:pPr algn="r"/>
                      <a:endParaRPr lang="sr-Latn-RS" sz="1200" dirty="0"/>
                    </a:p>
                  </a:txBody>
                  <a:tcPr marL="68580" marR="68580" marT="0" marB="0" anchor="b"/>
                </a:tc>
                <a:extLst>
                  <a:ext uri="{0D108BD9-81ED-4DB2-BD59-A6C34878D82A}">
                    <a16:rowId xmlns="" xmlns:a16="http://schemas.microsoft.com/office/drawing/2014/main" val="10018"/>
                  </a:ext>
                </a:extLst>
              </a:tr>
              <a:tr h="211911">
                <a:tc>
                  <a:txBody>
                    <a:bodyPr/>
                    <a:lstStyle/>
                    <a:p>
                      <a:pPr marL="0" marR="0" algn="ctr">
                        <a:spcBef>
                          <a:spcPts val="0"/>
                        </a:spcBef>
                        <a:spcAft>
                          <a:spcPts val="0"/>
                        </a:spcAft>
                      </a:pPr>
                      <a:r>
                        <a:rPr lang="en-US" sz="1000">
                          <a:effectLst/>
                        </a:rPr>
                        <a:t>19.</a:t>
                      </a:r>
                      <a:endParaRPr lang="en-US" sz="1200">
                        <a:effectLst/>
                        <a:latin typeface="Times New Roman"/>
                        <a:ea typeface="Times New Roman"/>
                      </a:endParaRPr>
                    </a:p>
                  </a:txBody>
                  <a:tcPr marL="68580" marR="68580" marT="0" marB="0" anchor="b"/>
                </a:tc>
                <a:tc>
                  <a:txBody>
                    <a:bodyPr/>
                    <a:lstStyle/>
                    <a:p>
                      <a:pPr marL="0" marR="0" algn="just">
                        <a:spcBef>
                          <a:spcPts val="0"/>
                        </a:spcBef>
                        <a:spcAft>
                          <a:spcPts val="0"/>
                        </a:spcAft>
                      </a:pPr>
                      <a:endParaRPr lang="en-US" sz="1200" dirty="0">
                        <a:effectLst/>
                        <a:latin typeface="+mn-lt"/>
                        <a:ea typeface="Times New Roman"/>
                      </a:endParaRPr>
                    </a:p>
                  </a:txBody>
                  <a:tcPr marL="68580" marR="68580" marT="0" marB="0"/>
                </a:tc>
                <a:tc>
                  <a:txBody>
                    <a:bodyPr/>
                    <a:lstStyle/>
                    <a:p>
                      <a:pPr marL="0" marR="0" algn="r">
                        <a:spcBef>
                          <a:spcPts val="0"/>
                        </a:spcBef>
                        <a:spcAft>
                          <a:spcPts val="0"/>
                        </a:spcAft>
                      </a:pPr>
                      <a:endParaRPr lang="en-US" sz="1200" dirty="0">
                        <a:effectLst/>
                        <a:latin typeface="Times New Roman"/>
                        <a:ea typeface="Times New Roman"/>
                      </a:endParaRPr>
                    </a:p>
                  </a:txBody>
                  <a:tcPr marL="68580" marR="68580" marT="0" marB="0" anchor="b"/>
                </a:tc>
                <a:tc>
                  <a:txBody>
                    <a:bodyPr/>
                    <a:lstStyle/>
                    <a:p>
                      <a:pPr marL="0" marR="0" algn="r">
                        <a:spcBef>
                          <a:spcPts val="0"/>
                        </a:spcBef>
                        <a:spcAft>
                          <a:spcPts val="0"/>
                        </a:spcAft>
                      </a:pPr>
                      <a:endParaRPr lang="en-US" sz="1200" dirty="0">
                        <a:effectLst/>
                        <a:latin typeface="Times New Roman"/>
                        <a:ea typeface="Times New Roman"/>
                      </a:endParaRPr>
                    </a:p>
                  </a:txBody>
                  <a:tcPr marL="68580" marR="68580" marT="0" marB="0" anchor="b"/>
                </a:tc>
                <a:extLst>
                  <a:ext uri="{0D108BD9-81ED-4DB2-BD59-A6C34878D82A}">
                    <a16:rowId xmlns="" xmlns:a16="http://schemas.microsoft.com/office/drawing/2014/main" val="10019"/>
                  </a:ext>
                </a:extLst>
              </a:tr>
              <a:tr h="211911">
                <a:tc>
                  <a:txBody>
                    <a:bodyPr/>
                    <a:lstStyle/>
                    <a:p>
                      <a:pPr marL="0" marR="0" algn="ctr">
                        <a:spcBef>
                          <a:spcPts val="0"/>
                        </a:spcBef>
                        <a:spcAft>
                          <a:spcPts val="0"/>
                        </a:spcAft>
                      </a:pPr>
                      <a:r>
                        <a:rPr lang="en-US" sz="1000">
                          <a:effectLst/>
                        </a:rPr>
                        <a:t> </a:t>
                      </a:r>
                      <a:endParaRPr lang="en-US" sz="120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000" dirty="0">
                          <a:effectLst/>
                        </a:rPr>
                        <a:t>У К У П Н О:</a:t>
                      </a:r>
                      <a:endParaRPr lang="en-US" sz="1200" b="1"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2.115.500.000</a:t>
                      </a:r>
                      <a:endParaRPr lang="en-US" sz="1200" dirty="0">
                        <a:effectLst/>
                        <a:latin typeface="Times New Roman"/>
                        <a:ea typeface="Times New Roman"/>
                      </a:endParaRPr>
                    </a:p>
                  </a:txBody>
                  <a:tcPr marL="68580" marR="68580" marT="0" marB="0" anchor="b"/>
                </a:tc>
                <a:tc>
                  <a:txBody>
                    <a:bodyPr/>
                    <a:lstStyle/>
                    <a:p>
                      <a:pPr marL="0" marR="0" algn="r">
                        <a:spcBef>
                          <a:spcPts val="0"/>
                        </a:spcBef>
                        <a:spcAft>
                          <a:spcPts val="0"/>
                        </a:spcAft>
                      </a:pPr>
                      <a:endParaRPr lang="en-US" sz="1200" dirty="0">
                        <a:effectLst/>
                        <a:latin typeface="Times New Roman"/>
                        <a:ea typeface="Times New Roman"/>
                      </a:endParaRPr>
                    </a:p>
                  </a:txBody>
                  <a:tcPr marL="68580" marR="68580" marT="0" marB="0" anchor="b"/>
                </a:tc>
                <a:extLst>
                  <a:ext uri="{0D108BD9-81ED-4DB2-BD59-A6C34878D82A}">
                    <a16:rowId xmlns="" xmlns:a16="http://schemas.microsoft.com/office/drawing/2014/main" val="10020"/>
                  </a:ext>
                </a:extLst>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28476137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917881220"/>
              </p:ext>
            </p:extLst>
          </p:nvPr>
        </p:nvGraphicFramePr>
        <p:xfrm>
          <a:off x="899592" y="1340769"/>
          <a:ext cx="7560841" cy="5280394"/>
        </p:xfrm>
        <a:graphic>
          <a:graphicData uri="http://schemas.openxmlformats.org/drawingml/2006/table">
            <a:tbl>
              <a:tblPr firstRow="1" firstCol="1" bandRow="1">
                <a:tableStyleId>{E8B1032C-EA38-4F05-BA0D-38AFFFC7BED3}</a:tableStyleId>
              </a:tblPr>
              <a:tblGrid>
                <a:gridCol w="4189050">
                  <a:extLst>
                    <a:ext uri="{9D8B030D-6E8A-4147-A177-3AD203B41FA5}">
                      <a16:colId xmlns="" xmlns:a16="http://schemas.microsoft.com/office/drawing/2014/main" val="20000"/>
                    </a:ext>
                  </a:extLst>
                </a:gridCol>
                <a:gridCol w="991931">
                  <a:extLst>
                    <a:ext uri="{9D8B030D-6E8A-4147-A177-3AD203B41FA5}">
                      <a16:colId xmlns="" xmlns:a16="http://schemas.microsoft.com/office/drawing/2014/main" val="20001"/>
                    </a:ext>
                  </a:extLst>
                </a:gridCol>
                <a:gridCol w="1189930">
                  <a:extLst>
                    <a:ext uri="{9D8B030D-6E8A-4147-A177-3AD203B41FA5}">
                      <a16:colId xmlns="" xmlns:a16="http://schemas.microsoft.com/office/drawing/2014/main" val="20002"/>
                    </a:ext>
                  </a:extLst>
                </a:gridCol>
                <a:gridCol w="1189930">
                  <a:extLst>
                    <a:ext uri="{9D8B030D-6E8A-4147-A177-3AD203B41FA5}">
                      <a16:colId xmlns="" xmlns:a16="http://schemas.microsoft.com/office/drawing/2014/main" val="20003"/>
                    </a:ext>
                  </a:extLst>
                </a:gridCol>
              </a:tblGrid>
              <a:tr h="288031">
                <a:tc rowSpan="2">
                  <a:txBody>
                    <a:bodyPr/>
                    <a:lstStyle/>
                    <a:p>
                      <a:pPr marL="0" marR="0" algn="ctr">
                        <a:spcBef>
                          <a:spcPts val="0"/>
                        </a:spcBef>
                        <a:spcAft>
                          <a:spcPts val="0"/>
                        </a:spcAft>
                      </a:pPr>
                      <a:r>
                        <a:rPr lang="sr-Cyrl-RS" sz="1600" dirty="0">
                          <a:effectLst/>
                        </a:rPr>
                        <a:t>Назив пројекта</a:t>
                      </a:r>
                      <a:endParaRPr lang="en-US" sz="1600" dirty="0">
                        <a:effectLst/>
                        <a:latin typeface="Calibri" panose="020F0502020204030204" pitchFamily="34" charset="0"/>
                        <a:ea typeface="Times New Roman"/>
                        <a:cs typeface="Calibri" panose="020F0502020204030204" pitchFamily="34" charset="0"/>
                      </a:endParaRPr>
                    </a:p>
                  </a:txBody>
                  <a:tcPr marL="68580" marR="68580" marT="0" marB="0" anchor="ctr"/>
                </a:tc>
                <a:tc gridSpan="3">
                  <a:txBody>
                    <a:bodyPr/>
                    <a:lstStyle/>
                    <a:p>
                      <a:pPr marL="0" marR="0" algn="ctr">
                        <a:spcBef>
                          <a:spcPts val="0"/>
                        </a:spcBef>
                        <a:spcAft>
                          <a:spcPts val="0"/>
                        </a:spcAft>
                      </a:pPr>
                      <a:r>
                        <a:rPr lang="en-US" sz="1600" dirty="0">
                          <a:effectLst/>
                        </a:rPr>
                        <a:t> </a:t>
                      </a:r>
                      <a:r>
                        <a:rPr lang="sr-Cyrl-RS" sz="1600" dirty="0">
                          <a:effectLst/>
                        </a:rPr>
                        <a:t>Планирана средства (и</a:t>
                      </a:r>
                      <a:r>
                        <a:rPr lang="en-US" sz="1600" dirty="0" err="1">
                          <a:effectLst/>
                        </a:rPr>
                        <a:t>знос</a:t>
                      </a:r>
                      <a:r>
                        <a:rPr lang="en-US" sz="1600" dirty="0">
                          <a:effectLst/>
                        </a:rPr>
                        <a:t> у </a:t>
                      </a:r>
                      <a:r>
                        <a:rPr lang="en-US" sz="1600" dirty="0" err="1">
                          <a:effectLst/>
                        </a:rPr>
                        <a:t>динарима</a:t>
                      </a:r>
                      <a:r>
                        <a:rPr lang="sr-Cyrl-RS" sz="1600" dirty="0">
                          <a:effectLst/>
                        </a:rPr>
                        <a:t>)</a:t>
                      </a:r>
                      <a:endParaRPr lang="en-US" sz="1600" dirty="0">
                        <a:effectLst/>
                        <a:latin typeface="Times New Roman"/>
                        <a:ea typeface="Times New Roman"/>
                      </a:endParaRPr>
                    </a:p>
                  </a:txBody>
                  <a:tcPr marL="68580" marR="68580" marT="0" marB="0" anchor="b"/>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288931">
                <a:tc vMerge="1">
                  <a:txBody>
                    <a:bodyPr/>
                    <a:lstStyle/>
                    <a:p>
                      <a:endParaRPr lang="en-US"/>
                    </a:p>
                  </a:txBody>
                  <a:tcPr/>
                </a:tc>
                <a:tc>
                  <a:txBody>
                    <a:bodyPr/>
                    <a:lstStyle/>
                    <a:p>
                      <a:pPr marL="0" marR="0" algn="ctr">
                        <a:spcBef>
                          <a:spcPts val="0"/>
                        </a:spcBef>
                        <a:spcAft>
                          <a:spcPts val="0"/>
                        </a:spcAft>
                      </a:pPr>
                      <a:r>
                        <a:rPr lang="en-US" sz="1500" dirty="0">
                          <a:effectLst/>
                        </a:rPr>
                        <a:t>2018</a:t>
                      </a:r>
                      <a:endParaRPr lang="en-US" sz="1500" b="1" i="0" dirty="0">
                        <a:solidFill>
                          <a:schemeClr val="bg1"/>
                        </a:solidFill>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500" dirty="0">
                          <a:effectLst/>
                        </a:rPr>
                        <a:t>2019</a:t>
                      </a:r>
                      <a:endParaRPr lang="en-US" sz="1500" b="1" i="0" dirty="0">
                        <a:solidFill>
                          <a:schemeClr val="bg1"/>
                        </a:solidFill>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500" dirty="0">
                          <a:effectLst/>
                        </a:rPr>
                        <a:t>2020</a:t>
                      </a:r>
                      <a:endParaRPr lang="en-US" sz="1500" b="1" i="0" dirty="0">
                        <a:solidFill>
                          <a:schemeClr val="bg1"/>
                        </a:solidFill>
                        <a:effectLst/>
                        <a:latin typeface="Times New Roman"/>
                        <a:ea typeface="Times New Roman"/>
                      </a:endParaRPr>
                    </a:p>
                  </a:txBody>
                  <a:tcPr marL="68580" marR="68580" marT="0" marB="0" anchor="b"/>
                </a:tc>
                <a:extLst>
                  <a:ext uri="{0D108BD9-81ED-4DB2-BD59-A6C34878D82A}">
                    <a16:rowId xmlns="" xmlns:a16="http://schemas.microsoft.com/office/drawing/2014/main" val="10001"/>
                  </a:ext>
                </a:extLst>
              </a:tr>
              <a:tr h="328182">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1.Изградња и реконструкција </a:t>
                      </a:r>
                      <a:r>
                        <a:rPr lang="sr-Cyrl-RS" sz="1100" baseline="0" dirty="0" smtClean="0">
                          <a:effectLst/>
                          <a:latin typeface="Arial Narrow" pitchFamily="34" charset="0"/>
                          <a:ea typeface="Times New Roman"/>
                          <a:cs typeface="Rod" pitchFamily="49" charset="-79"/>
                        </a:rPr>
                        <a:t> улица,путева и других јавних површина</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31.000.000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a:effectLst/>
                        <a:latin typeface="Times New Roman"/>
                        <a:ea typeface="Times New Roman"/>
                      </a:endParaRPr>
                    </a:p>
                  </a:txBody>
                  <a:tcPr marL="68580" marR="68580" marT="0" marB="0" anchor="ctr"/>
                </a:tc>
                <a:extLst>
                  <a:ext uri="{0D108BD9-81ED-4DB2-BD59-A6C34878D82A}">
                    <a16:rowId xmlns="" xmlns:a16="http://schemas.microsoft.com/office/drawing/2014/main" val="10002"/>
                  </a:ext>
                </a:extLst>
              </a:tr>
              <a:tr h="328182">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2.Ново градско гробље</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20.000.000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8.000.000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 xmlns:a16="http://schemas.microsoft.com/office/drawing/2014/main" val="10003"/>
                  </a:ext>
                </a:extLst>
              </a:tr>
              <a:tr h="395491">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3.</a:t>
                      </a:r>
                      <a:r>
                        <a:rPr lang="en-US" sz="1100" dirty="0" smtClean="0">
                          <a:effectLst/>
                          <a:latin typeface="Arial Narrow" pitchFamily="34" charset="0"/>
                          <a:ea typeface="Times New Roman"/>
                          <a:cs typeface="Rod" pitchFamily="49" charset="-79"/>
                        </a:rPr>
                        <a:t>IV</a:t>
                      </a:r>
                      <a:r>
                        <a:rPr lang="sr-Cyrl-RS" sz="1100" dirty="0" smtClean="0">
                          <a:effectLst/>
                          <a:latin typeface="Arial Narrow" pitchFamily="34" charset="0"/>
                          <a:ea typeface="Times New Roman"/>
                          <a:cs typeface="Rod" pitchFamily="49" charset="-79"/>
                        </a:rPr>
                        <a:t> фаза изградње спортско –фискултурне сале у Уљми</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1.000.000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 xmlns:a16="http://schemas.microsoft.com/office/drawing/2014/main" val="10004"/>
                  </a:ext>
                </a:extLst>
              </a:tr>
              <a:tr h="197745">
                <a:tc>
                  <a:txBody>
                    <a:bodyPr/>
                    <a:lstStyle/>
                    <a:p>
                      <a:pPr marL="0" marR="0">
                        <a:spcBef>
                          <a:spcPts val="0"/>
                        </a:spcBef>
                        <a:spcAft>
                          <a:spcPts val="0"/>
                        </a:spcAft>
                      </a:pPr>
                      <a:r>
                        <a:rPr lang="sr-Cyrl-RS" sz="1100" b="1" dirty="0" smtClean="0">
                          <a:effectLst/>
                          <a:latin typeface="Arial Narrow" pitchFamily="34" charset="0"/>
                          <a:ea typeface="Times New Roman"/>
                          <a:cs typeface="Rod" pitchFamily="49" charset="-79"/>
                        </a:rPr>
                        <a:t>4.Инвестиционо одржавање зграда МЗ (МЗ Влајковац,МЗ Загајица,МЗ Стража,МЗ Гудурица,МЗ Месић)</a:t>
                      </a:r>
                      <a:endParaRPr lang="en-US" sz="1100" b="1"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4.000.000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 xmlns:a16="http://schemas.microsoft.com/office/drawing/2014/main" val="10005"/>
                  </a:ext>
                </a:extLst>
              </a:tr>
              <a:tr h="328182">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5.Инвестиционо одржавање зграда Домова културе у насељеним местима(МЗ Марковац,МЗ Мали Жам)</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900.000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 xmlns:a16="http://schemas.microsoft.com/office/drawing/2014/main" val="10006"/>
                  </a:ext>
                </a:extLst>
              </a:tr>
              <a:tr h="328182">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6.Месне заједнице,средства самодоприноса (МЗ Шушара,МЗ Уљма,МЗ Павлиш,МЗ Избиште,МЗ Влајковац)</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22.438.000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 xmlns:a16="http://schemas.microsoft.com/office/drawing/2014/main" val="10007"/>
                  </a:ext>
                </a:extLst>
              </a:tr>
              <a:tr h="395491">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7.Инвестиционо одржавање објеката за друштвене делатности у насељеним местима (МЗ Куштиљ МЗ Стража)</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2.300.000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 xmlns:a16="http://schemas.microsoft.com/office/drawing/2014/main" val="10008"/>
                  </a:ext>
                </a:extLst>
              </a:tr>
              <a:tr h="328182">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8.</a:t>
                      </a:r>
                      <a:r>
                        <a:rPr lang="sr-Cyrl-RS" sz="1100" baseline="0" dirty="0" smtClean="0">
                          <a:effectLst/>
                          <a:latin typeface="Arial Narrow" pitchFamily="34" charset="0"/>
                          <a:ea typeface="Times New Roman"/>
                          <a:cs typeface="Rod" pitchFamily="49" charset="-79"/>
                        </a:rPr>
                        <a:t> Изградља канализационе мреже</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81.641.193</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 xmlns:a16="http://schemas.microsoft.com/office/drawing/2014/main" val="10009"/>
                  </a:ext>
                </a:extLst>
              </a:tr>
              <a:tr h="328182">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9.Изградња</a:t>
                      </a:r>
                      <a:r>
                        <a:rPr lang="sr-Cyrl-RS" sz="1100" baseline="0" dirty="0" smtClean="0">
                          <a:effectLst/>
                          <a:latin typeface="Arial Narrow" pitchFamily="34" charset="0"/>
                          <a:ea typeface="Times New Roman"/>
                          <a:cs typeface="Rod" pitchFamily="49" charset="-79"/>
                        </a:rPr>
                        <a:t> објекта за трајни смештај напуштених паса</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25.000.000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 xmlns:a16="http://schemas.microsoft.com/office/drawing/2014/main" val="10010"/>
                  </a:ext>
                </a:extLst>
              </a:tr>
              <a:tr h="328182">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10.Капитална одржавања станова и других непокретности у својини</a:t>
                      </a:r>
                      <a:r>
                        <a:rPr lang="sr-Cyrl-RS" sz="1100" baseline="0" dirty="0" smtClean="0">
                          <a:effectLst/>
                          <a:latin typeface="Arial Narrow" pitchFamily="34" charset="0"/>
                          <a:ea typeface="Times New Roman"/>
                          <a:cs typeface="Rod" pitchFamily="49" charset="-79"/>
                        </a:rPr>
                        <a:t> града</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500.000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 xmlns:a16="http://schemas.microsoft.com/office/drawing/2014/main" val="10011"/>
                  </a:ext>
                </a:extLst>
              </a:tr>
              <a:tr h="395491">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11.Машине и опрема- набавка саобраћајне опреме,административне опреме,електронске опреме и сл.</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13.050.000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 xmlns:a16="http://schemas.microsoft.com/office/drawing/2014/main" val="10012"/>
                  </a:ext>
                </a:extLst>
              </a:tr>
              <a:tr h="328182">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12.Набавка земљишта</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2.500.000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 xmlns:a16="http://schemas.microsoft.com/office/drawing/2014/main" val="10013"/>
                  </a:ext>
                </a:extLst>
              </a:tr>
              <a:tr h="328182">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13.Капитални трансфери другим нивоима власти- основне и средње</a:t>
                      </a:r>
                      <a:r>
                        <a:rPr lang="sr-Cyrl-RS" sz="1100" baseline="0" dirty="0" smtClean="0">
                          <a:effectLst/>
                          <a:latin typeface="Arial Narrow" pitchFamily="34" charset="0"/>
                          <a:ea typeface="Times New Roman"/>
                          <a:cs typeface="Rod" pitchFamily="49" charset="-79"/>
                        </a:rPr>
                        <a:t> образовање</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14.274.880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 xmlns:a16="http://schemas.microsoft.com/office/drawing/2014/main" val="10014"/>
                  </a:ext>
                </a:extLst>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
        <p:nvSpPr>
          <p:cNvPr id="3" name="Title 2"/>
          <p:cNvSpPr>
            <a:spLocks noGrp="1"/>
          </p:cNvSpPr>
          <p:nvPr>
            <p:ph type="title"/>
          </p:nvPr>
        </p:nvSpPr>
        <p:spPr>
          <a:xfrm>
            <a:off x="457200" y="274638"/>
            <a:ext cx="8229600" cy="875082"/>
          </a:xfrm>
        </p:spPr>
        <p:txBody>
          <a:bodyPr>
            <a:noAutofit/>
          </a:bodyPr>
          <a:lstStyle/>
          <a:p>
            <a:r>
              <a:rPr lang="sr-Cyrl-RS" sz="3000" dirty="0"/>
              <a:t>Најважнији капитални пројекти</a:t>
            </a:r>
            <a:endParaRPr lang="en-US" sz="3000" dirty="0"/>
          </a:p>
        </p:txBody>
      </p:sp>
    </p:spTree>
    <p:extLst>
      <p:ext uri="{BB962C8B-B14F-4D97-AF65-F5344CB8AC3E}">
        <p14:creationId xmlns:p14="http://schemas.microsoft.com/office/powerpoint/2010/main" val="217427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F7CB4A-67E9-4969-9378-2F9471CD2B89}"/>
              </a:ext>
            </a:extLst>
          </p:cNvPr>
          <p:cNvSpPr>
            <a:spLocks noGrp="1"/>
          </p:cNvSpPr>
          <p:nvPr>
            <p:ph type="title"/>
          </p:nvPr>
        </p:nvSpPr>
        <p:spPr>
          <a:xfrm>
            <a:off x="457200" y="274638"/>
            <a:ext cx="8229600" cy="994686"/>
          </a:xfrm>
        </p:spPr>
        <p:txBody>
          <a:bodyPr>
            <a:normAutofit/>
          </a:bodyPr>
          <a:lstStyle/>
          <a:p>
            <a:r>
              <a:rPr lang="sr-Cyrl-RS" sz="2800" dirty="0"/>
              <a:t>Најважнији пројекти</a:t>
            </a:r>
            <a:r>
              <a:rPr lang="sr-Latn-RS" sz="2800" dirty="0"/>
              <a:t> </a:t>
            </a:r>
            <a:r>
              <a:rPr lang="sr-Cyrl-RS" sz="2800" dirty="0"/>
              <a:t>од интереса за локалну заједницу</a:t>
            </a:r>
            <a:endParaRPr lang="en-US" sz="2800" dirty="0"/>
          </a:p>
        </p:txBody>
      </p:sp>
      <p:sp>
        <p:nvSpPr>
          <p:cNvPr id="4" name="Slide Number Placeholder 3">
            <a:extLst>
              <a:ext uri="{FF2B5EF4-FFF2-40B4-BE49-F238E27FC236}">
                <a16:creationId xmlns="" xmlns:a16="http://schemas.microsoft.com/office/drawing/2014/main" id="{D60C8D17-1B6A-44A9-964C-1E30D9DBA61F}"/>
              </a:ext>
            </a:extLst>
          </p:cNvPr>
          <p:cNvSpPr>
            <a:spLocks noGrp="1"/>
          </p:cNvSpPr>
          <p:nvPr>
            <p:ph type="sldNum" sz="quarter" idx="12"/>
          </p:nvPr>
        </p:nvSpPr>
        <p:spPr/>
        <p:txBody>
          <a:bodyPr/>
          <a:lstStyle/>
          <a:p>
            <a:fld id="{75FB0A07-249F-4345-993B-6AB4700608B8}" type="slidenum">
              <a:rPr lang="en-US" smtClean="0"/>
              <a:pPr/>
              <a:t>22</a:t>
            </a:fld>
            <a:endParaRPr lang="en-US"/>
          </a:p>
        </p:txBody>
      </p:sp>
      <p:graphicFrame>
        <p:nvGraphicFramePr>
          <p:cNvPr id="5" name="Content Placeholder 7">
            <a:extLst>
              <a:ext uri="{FF2B5EF4-FFF2-40B4-BE49-F238E27FC236}">
                <a16:creationId xmlns="" xmlns:a16="http://schemas.microsoft.com/office/drawing/2014/main" id="{331EDB91-2BB9-44DA-8764-415DB494F761}"/>
              </a:ext>
            </a:extLst>
          </p:cNvPr>
          <p:cNvGraphicFramePr>
            <a:graphicFrameLocks noGrp="1"/>
          </p:cNvGraphicFramePr>
          <p:nvPr>
            <p:ph idx="1"/>
            <p:extLst>
              <p:ext uri="{D42A27DB-BD31-4B8C-83A1-F6EECF244321}">
                <p14:modId xmlns:p14="http://schemas.microsoft.com/office/powerpoint/2010/main" val="503704255"/>
              </p:ext>
            </p:extLst>
          </p:nvPr>
        </p:nvGraphicFramePr>
        <p:xfrm>
          <a:off x="457200" y="1340768"/>
          <a:ext cx="7751203" cy="5015577"/>
        </p:xfrm>
        <a:graphic>
          <a:graphicData uri="http://schemas.openxmlformats.org/drawingml/2006/table">
            <a:tbl>
              <a:tblPr firstRow="1" firstCol="1" bandRow="1">
                <a:tableStyleId>{BDBED569-4797-4DF1-A0F4-6AAB3CD982D8}</a:tableStyleId>
              </a:tblPr>
              <a:tblGrid>
                <a:gridCol w="4294520">
                  <a:extLst>
                    <a:ext uri="{9D8B030D-6E8A-4147-A177-3AD203B41FA5}">
                      <a16:colId xmlns="" xmlns:a16="http://schemas.microsoft.com/office/drawing/2014/main" val="20000"/>
                    </a:ext>
                  </a:extLst>
                </a:gridCol>
                <a:gridCol w="1016905">
                  <a:extLst>
                    <a:ext uri="{9D8B030D-6E8A-4147-A177-3AD203B41FA5}">
                      <a16:colId xmlns="" xmlns:a16="http://schemas.microsoft.com/office/drawing/2014/main" val="20001"/>
                    </a:ext>
                  </a:extLst>
                </a:gridCol>
                <a:gridCol w="1219889">
                  <a:extLst>
                    <a:ext uri="{9D8B030D-6E8A-4147-A177-3AD203B41FA5}">
                      <a16:colId xmlns="" xmlns:a16="http://schemas.microsoft.com/office/drawing/2014/main" val="20002"/>
                    </a:ext>
                  </a:extLst>
                </a:gridCol>
                <a:gridCol w="1219889">
                  <a:extLst>
                    <a:ext uri="{9D8B030D-6E8A-4147-A177-3AD203B41FA5}">
                      <a16:colId xmlns="" xmlns:a16="http://schemas.microsoft.com/office/drawing/2014/main" val="20003"/>
                    </a:ext>
                  </a:extLst>
                </a:gridCol>
              </a:tblGrid>
              <a:tr h="518011">
                <a:tc rowSpan="2">
                  <a:txBody>
                    <a:bodyPr/>
                    <a:lstStyle/>
                    <a:p>
                      <a:pPr marL="0" marR="0" algn="ctr">
                        <a:spcBef>
                          <a:spcPts val="0"/>
                        </a:spcBef>
                        <a:spcAft>
                          <a:spcPts val="0"/>
                        </a:spcAft>
                      </a:pPr>
                      <a:r>
                        <a:rPr lang="sr-Cyrl-RS" sz="1600" dirty="0">
                          <a:effectLst/>
                        </a:rPr>
                        <a:t>Назив пројекта</a:t>
                      </a:r>
                      <a:endParaRPr lang="en-US" sz="1600" dirty="0">
                        <a:effectLst/>
                        <a:latin typeface="Calibri" panose="020F0502020204030204" pitchFamily="34" charset="0"/>
                        <a:ea typeface="Times New Roman"/>
                        <a:cs typeface="Calibri" panose="020F0502020204030204" pitchFamily="34" charset="0"/>
                      </a:endParaRPr>
                    </a:p>
                  </a:txBody>
                  <a:tcPr marL="68580" marR="68580" marT="0" marB="0" anchor="ctr"/>
                </a:tc>
                <a:tc gridSpan="3">
                  <a:txBody>
                    <a:bodyPr/>
                    <a:lstStyle/>
                    <a:p>
                      <a:pPr marL="0" marR="0" algn="ctr">
                        <a:spcBef>
                          <a:spcPts val="0"/>
                        </a:spcBef>
                        <a:spcAft>
                          <a:spcPts val="0"/>
                        </a:spcAft>
                      </a:pPr>
                      <a:r>
                        <a:rPr lang="en-US" sz="1600" dirty="0">
                          <a:effectLst/>
                        </a:rPr>
                        <a:t> </a:t>
                      </a:r>
                      <a:r>
                        <a:rPr lang="sr-Cyrl-RS" sz="1600" dirty="0">
                          <a:effectLst/>
                        </a:rPr>
                        <a:t>Планирана средства (и</a:t>
                      </a:r>
                      <a:r>
                        <a:rPr lang="en-US" sz="1600" dirty="0" err="1">
                          <a:effectLst/>
                        </a:rPr>
                        <a:t>знос</a:t>
                      </a:r>
                      <a:r>
                        <a:rPr lang="en-US" sz="1600" dirty="0">
                          <a:effectLst/>
                        </a:rPr>
                        <a:t> у </a:t>
                      </a:r>
                      <a:r>
                        <a:rPr lang="en-US" sz="1600" dirty="0" err="1">
                          <a:effectLst/>
                        </a:rPr>
                        <a:t>динарима</a:t>
                      </a:r>
                      <a:r>
                        <a:rPr lang="sr-Cyrl-RS" sz="1600" dirty="0">
                          <a:effectLst/>
                        </a:rPr>
                        <a:t>)</a:t>
                      </a:r>
                      <a:endParaRPr lang="en-US" sz="1600" dirty="0">
                        <a:effectLst/>
                        <a:latin typeface="Times New Roman"/>
                        <a:ea typeface="Times New Roman"/>
                      </a:endParaRPr>
                    </a:p>
                  </a:txBody>
                  <a:tcPr marL="68580" marR="68580" marT="0" marB="0" anchor="b"/>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280862">
                <a:tc vMerge="1">
                  <a:txBody>
                    <a:bodyPr/>
                    <a:lstStyle/>
                    <a:p>
                      <a:endParaRPr lang="en-US"/>
                    </a:p>
                  </a:txBody>
                  <a:tcPr/>
                </a:tc>
                <a:tc>
                  <a:txBody>
                    <a:bodyPr/>
                    <a:lstStyle/>
                    <a:p>
                      <a:pPr marL="0" marR="0" algn="ctr">
                        <a:spcBef>
                          <a:spcPts val="0"/>
                        </a:spcBef>
                        <a:spcAft>
                          <a:spcPts val="0"/>
                        </a:spcAft>
                      </a:pPr>
                      <a:r>
                        <a:rPr lang="en-US" sz="1500" dirty="0">
                          <a:effectLst/>
                        </a:rPr>
                        <a:t>2018</a:t>
                      </a:r>
                      <a:endParaRPr lang="en-US" sz="1500" b="1" i="0" dirty="0">
                        <a:solidFill>
                          <a:schemeClr val="bg1"/>
                        </a:solidFill>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500" dirty="0">
                          <a:effectLst/>
                        </a:rPr>
                        <a:t>2019</a:t>
                      </a:r>
                      <a:endParaRPr lang="en-US" sz="1500" b="1" i="0" dirty="0">
                        <a:solidFill>
                          <a:schemeClr val="bg1"/>
                        </a:solidFill>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500" dirty="0">
                          <a:effectLst/>
                        </a:rPr>
                        <a:t>2020</a:t>
                      </a:r>
                      <a:endParaRPr lang="en-US" sz="1500" b="1" i="0" dirty="0">
                        <a:solidFill>
                          <a:schemeClr val="bg1"/>
                        </a:solidFill>
                        <a:effectLst/>
                        <a:latin typeface="Times New Roman"/>
                        <a:ea typeface="Times New Roman"/>
                      </a:endParaRPr>
                    </a:p>
                  </a:txBody>
                  <a:tcPr marL="68580" marR="68580" marT="0" marB="0" anchor="b"/>
                </a:tc>
                <a:extLst>
                  <a:ext uri="{0D108BD9-81ED-4DB2-BD59-A6C34878D82A}">
                    <a16:rowId xmlns="" xmlns:a16="http://schemas.microsoft.com/office/drawing/2014/main" val="10001"/>
                  </a:ext>
                </a:extLst>
              </a:tr>
              <a:tr h="319016">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1.</a:t>
                      </a:r>
                      <a:r>
                        <a:rPr lang="sr-Cyrl-RS" sz="1100" baseline="0" dirty="0" smtClean="0">
                          <a:effectLst/>
                          <a:latin typeface="Arial Narrow" pitchFamily="34" charset="0"/>
                          <a:ea typeface="Times New Roman"/>
                          <a:cs typeface="Rod" pitchFamily="49" charset="-79"/>
                        </a:rPr>
                        <a:t> Индустријска зона север,</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5.000.000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 xmlns:a16="http://schemas.microsoft.com/office/drawing/2014/main" val="10002"/>
                  </a:ext>
                </a:extLst>
              </a:tr>
              <a:tr h="319016">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2. Канализација Павлиш</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r>
                        <a:rPr lang="sr-Cyrl-RS" sz="1100" dirty="0" smtClean="0">
                          <a:solidFill>
                            <a:schemeClr val="tx1"/>
                          </a:solidFill>
                          <a:effectLst/>
                          <a:latin typeface="Times New Roman"/>
                          <a:ea typeface="Times New Roman"/>
                        </a:rPr>
                        <a:t>335.687.000</a:t>
                      </a:r>
                      <a:endParaRPr lang="en-US" sz="1100" dirty="0">
                        <a:solidFill>
                          <a:schemeClr val="tx1"/>
                        </a:solidFill>
                        <a:effectLst/>
                        <a:latin typeface="Times New Roman"/>
                        <a:ea typeface="Times New Roman"/>
                      </a:endParaRPr>
                    </a:p>
                  </a:txBody>
                  <a:tcPr marL="68580" marR="68580" marT="0" marB="0" anchor="ctr"/>
                </a:tc>
                <a:extLst>
                  <a:ext uri="{0D108BD9-81ED-4DB2-BD59-A6C34878D82A}">
                    <a16:rowId xmlns="" xmlns:a16="http://schemas.microsoft.com/office/drawing/2014/main" val="10003"/>
                  </a:ext>
                </a:extLst>
              </a:tr>
              <a:tr h="384446">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3. Изградња Новог гробља</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20.000.000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8.000.000</a:t>
                      </a:r>
                      <a:endParaRPr lang="en-US" sz="1100" dirty="0">
                        <a:effectLst/>
                        <a:latin typeface="Times New Roman"/>
                        <a:ea typeface="Times New Roman"/>
                      </a:endParaRPr>
                    </a:p>
                  </a:txBody>
                  <a:tcPr marL="68580" marR="68580" marT="0" marB="0" anchor="ctr"/>
                </a:tc>
                <a:extLst>
                  <a:ext uri="{0D108BD9-81ED-4DB2-BD59-A6C34878D82A}">
                    <a16:rowId xmlns="" xmlns:a16="http://schemas.microsoft.com/office/drawing/2014/main" val="10004"/>
                  </a:ext>
                </a:extLst>
              </a:tr>
              <a:tr h="192222">
                <a:tc>
                  <a:txBody>
                    <a:bodyPr/>
                    <a:lstStyle/>
                    <a:p>
                      <a:pPr marL="0" marR="0">
                        <a:spcBef>
                          <a:spcPts val="0"/>
                        </a:spcBef>
                        <a:spcAft>
                          <a:spcPts val="0"/>
                        </a:spcAft>
                      </a:pPr>
                      <a:endParaRPr lang="en-US" sz="1100" b="1"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 xmlns:a16="http://schemas.microsoft.com/office/drawing/2014/main" val="10005"/>
                  </a:ext>
                </a:extLst>
              </a:tr>
              <a:tr h="319016">
                <a:tc>
                  <a:txBody>
                    <a:bodyPr/>
                    <a:lstStyle/>
                    <a:p>
                      <a:pPr marL="0" marR="0">
                        <a:spcBef>
                          <a:spcPts val="0"/>
                        </a:spcBef>
                        <a:spcAft>
                          <a:spcPts val="0"/>
                        </a:spcAft>
                      </a:pP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 xmlns:a16="http://schemas.microsoft.com/office/drawing/2014/main" val="10006"/>
                  </a:ext>
                </a:extLst>
              </a:tr>
              <a:tr h="319016">
                <a:tc>
                  <a:txBody>
                    <a:bodyPr/>
                    <a:lstStyle/>
                    <a:p>
                      <a:pPr marL="0" marR="0">
                        <a:spcBef>
                          <a:spcPts val="0"/>
                        </a:spcBef>
                        <a:spcAft>
                          <a:spcPts val="0"/>
                        </a:spcAft>
                      </a:pP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 xmlns:a16="http://schemas.microsoft.com/office/drawing/2014/main" val="10007"/>
                  </a:ext>
                </a:extLst>
              </a:tr>
              <a:tr h="384446">
                <a:tc>
                  <a:txBody>
                    <a:bodyPr/>
                    <a:lstStyle/>
                    <a:p>
                      <a:pPr marL="0" marR="0">
                        <a:spcBef>
                          <a:spcPts val="0"/>
                        </a:spcBef>
                        <a:spcAft>
                          <a:spcPts val="0"/>
                        </a:spcAft>
                      </a:pP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 xmlns:a16="http://schemas.microsoft.com/office/drawing/2014/main" val="10008"/>
                  </a:ext>
                </a:extLst>
              </a:tr>
              <a:tr h="319016">
                <a:tc>
                  <a:txBody>
                    <a:bodyPr/>
                    <a:lstStyle/>
                    <a:p>
                      <a:pPr marL="0" marR="0">
                        <a:spcBef>
                          <a:spcPts val="0"/>
                        </a:spcBef>
                        <a:spcAft>
                          <a:spcPts val="0"/>
                        </a:spcAft>
                      </a:pP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 xmlns:a16="http://schemas.microsoft.com/office/drawing/2014/main" val="10009"/>
                  </a:ext>
                </a:extLst>
              </a:tr>
              <a:tr h="319016">
                <a:tc>
                  <a:txBody>
                    <a:bodyPr/>
                    <a:lstStyle/>
                    <a:p>
                      <a:pPr marL="0" marR="0">
                        <a:spcBef>
                          <a:spcPts val="0"/>
                        </a:spcBef>
                        <a:spcAft>
                          <a:spcPts val="0"/>
                        </a:spcAft>
                      </a:pP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 xmlns:a16="http://schemas.microsoft.com/office/drawing/2014/main" val="10010"/>
                  </a:ext>
                </a:extLst>
              </a:tr>
              <a:tr h="319016">
                <a:tc>
                  <a:txBody>
                    <a:bodyPr/>
                    <a:lstStyle/>
                    <a:p>
                      <a:pPr marL="0" marR="0">
                        <a:spcBef>
                          <a:spcPts val="0"/>
                        </a:spcBef>
                        <a:spcAft>
                          <a:spcPts val="0"/>
                        </a:spcAft>
                      </a:pP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 xmlns:a16="http://schemas.microsoft.com/office/drawing/2014/main" val="10011"/>
                  </a:ext>
                </a:extLst>
              </a:tr>
              <a:tr h="384446">
                <a:tc>
                  <a:txBody>
                    <a:bodyPr/>
                    <a:lstStyle/>
                    <a:p>
                      <a:pPr marL="0" marR="0">
                        <a:spcBef>
                          <a:spcPts val="0"/>
                        </a:spcBef>
                        <a:spcAft>
                          <a:spcPts val="0"/>
                        </a:spcAft>
                      </a:pP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 xmlns:a16="http://schemas.microsoft.com/office/drawing/2014/main" val="10012"/>
                  </a:ext>
                </a:extLst>
              </a:tr>
              <a:tr h="319016">
                <a:tc>
                  <a:txBody>
                    <a:bodyPr/>
                    <a:lstStyle/>
                    <a:p>
                      <a:pPr marL="0" marR="0">
                        <a:spcBef>
                          <a:spcPts val="0"/>
                        </a:spcBef>
                        <a:spcAft>
                          <a:spcPts val="0"/>
                        </a:spcAft>
                      </a:pP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 xmlns:a16="http://schemas.microsoft.com/office/drawing/2014/main" val="10013"/>
                  </a:ext>
                </a:extLst>
              </a:tr>
              <a:tr h="319016">
                <a:tc>
                  <a:txBody>
                    <a:bodyPr/>
                    <a:lstStyle/>
                    <a:p>
                      <a:pPr marL="0" marR="0">
                        <a:spcBef>
                          <a:spcPts val="0"/>
                        </a:spcBef>
                        <a:spcAft>
                          <a:spcPts val="0"/>
                        </a:spcAft>
                      </a:pP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 xmlns:a16="http://schemas.microsoft.com/office/drawing/2014/main" val="10014"/>
                  </a:ext>
                </a:extLst>
              </a:tr>
            </a:tbl>
          </a:graphicData>
        </a:graphic>
      </p:graphicFrame>
    </p:spTree>
    <p:extLst>
      <p:ext uri="{BB962C8B-B14F-4D97-AF65-F5344CB8AC3E}">
        <p14:creationId xmlns:p14="http://schemas.microsoft.com/office/powerpoint/2010/main" val="33207943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9100EA0-F487-4F15-B0C7-5D5B1A493ED4}"/>
              </a:ext>
            </a:extLst>
          </p:cNvPr>
          <p:cNvSpPr>
            <a:spLocks noGrp="1"/>
          </p:cNvSpPr>
          <p:nvPr>
            <p:ph idx="1"/>
          </p:nvPr>
        </p:nvSpPr>
        <p:spPr>
          <a:xfrm>
            <a:off x="457200" y="548680"/>
            <a:ext cx="8229600" cy="5577483"/>
          </a:xfrm>
        </p:spPr>
        <p:txBody>
          <a:bodyPr>
            <a:normAutofit/>
          </a:bodyPr>
          <a:lstStyle/>
          <a:p>
            <a:pPr marL="0" indent="0">
              <a:buNone/>
            </a:pPr>
            <a:endParaRPr lang="sr-Cyrl-RS" dirty="0"/>
          </a:p>
          <a:p>
            <a:pPr marL="0" indent="0" algn="just">
              <a:buNone/>
            </a:pPr>
            <a:r>
              <a:rPr lang="sr-Cyrl-RS" dirty="0"/>
              <a:t>На крају желимо да Вам се захвалимо што сте издвојили време за читање ове презентације буџета. </a:t>
            </a:r>
          </a:p>
          <a:p>
            <a:pPr marL="0" indent="0" algn="just">
              <a:buNone/>
            </a:pPr>
            <a:r>
              <a:rPr lang="sr-Cyrl-RS" dirty="0" smtClean="0"/>
              <a:t>Уколико </a:t>
            </a:r>
            <a:r>
              <a:rPr lang="sr-Cyrl-RS" dirty="0"/>
              <a:t>сте заинтересовани да сагледате у целини Одлуку о буџету </a:t>
            </a:r>
            <a:r>
              <a:rPr lang="sr-Cyrl-RS" dirty="0" smtClean="0"/>
              <a:t>града Вршца</a:t>
            </a:r>
            <a:r>
              <a:rPr lang="sr-Cyrl-RS" dirty="0" smtClean="0">
                <a:solidFill>
                  <a:srgbClr val="FF0000"/>
                </a:solidFill>
              </a:rPr>
              <a:t> </a:t>
            </a:r>
            <a:r>
              <a:rPr lang="sr-Cyrl-RS" dirty="0"/>
              <a:t>за </a:t>
            </a:r>
            <a:r>
              <a:rPr lang="sr-Cyrl-RS" dirty="0" smtClean="0"/>
              <a:t>201</a:t>
            </a:r>
            <a:r>
              <a:rPr lang="sr-Latn-RS" dirty="0" smtClean="0"/>
              <a:t>9</a:t>
            </a:r>
            <a:r>
              <a:rPr lang="sr-Cyrl-RS" dirty="0" smtClean="0"/>
              <a:t>. </a:t>
            </a:r>
            <a:r>
              <a:rPr lang="sr-Cyrl-RS" dirty="0"/>
              <a:t>годину, исту можете преузети на следећем линку интернет странице градске управе: </a:t>
            </a:r>
            <a:r>
              <a:rPr lang="sr-Cyrl-RS" dirty="0">
                <a:solidFill>
                  <a:srgbClr val="FF0000"/>
                </a:solidFill>
              </a:rPr>
              <a:t> </a:t>
            </a:r>
            <a:r>
              <a:rPr lang="sr-Cyrl-RS" dirty="0" smtClean="0">
                <a:solidFill>
                  <a:srgbClr val="FF0000"/>
                </a:solidFill>
              </a:rPr>
              <a:t>   </a:t>
            </a:r>
            <a:endParaRPr lang="en-US" dirty="0">
              <a:solidFill>
                <a:srgbClr val="FF0000"/>
              </a:solidFill>
            </a:endParaRPr>
          </a:p>
          <a:p>
            <a:pPr marL="0" indent="0">
              <a:buNone/>
            </a:pPr>
            <a:r>
              <a:rPr lang="en-US" sz="2400" dirty="0">
                <a:hlinkClick r:id="rId2"/>
              </a:rPr>
              <a:t>http://www.vrsac.com/docs/sluzbeni_list/2018/sluzbeni%20list%20grada%20br%2015-2018.pdf</a:t>
            </a:r>
            <a:endParaRPr lang="en-US" sz="2400" dirty="0"/>
          </a:p>
        </p:txBody>
      </p:sp>
      <p:sp>
        <p:nvSpPr>
          <p:cNvPr id="4" name="Slide Number Placeholder 3">
            <a:extLst>
              <a:ext uri="{FF2B5EF4-FFF2-40B4-BE49-F238E27FC236}">
                <a16:creationId xmlns="" xmlns:a16="http://schemas.microsoft.com/office/drawing/2014/main" id="{98AE72C1-4469-43B7-B387-2085293C7666}"/>
              </a:ext>
            </a:extLst>
          </p:cNvPr>
          <p:cNvSpPr>
            <a:spLocks noGrp="1"/>
          </p:cNvSpPr>
          <p:nvPr>
            <p:ph type="sldNum" sz="quarter" idx="12"/>
          </p:nvPr>
        </p:nvSpPr>
        <p:spPr/>
        <p:txBody>
          <a:bodyPr/>
          <a:lstStyle/>
          <a:p>
            <a:fld id="{75FB0A07-249F-4345-993B-6AB4700608B8}" type="slidenum">
              <a:rPr lang="en-US" smtClean="0"/>
              <a:pPr/>
              <a:t>23</a:t>
            </a:fld>
            <a:endParaRPr lang="en-US"/>
          </a:p>
        </p:txBody>
      </p:sp>
    </p:spTree>
    <p:extLst>
      <p:ext uri="{BB962C8B-B14F-4D97-AF65-F5344CB8AC3E}">
        <p14:creationId xmlns:p14="http://schemas.microsoft.com/office/powerpoint/2010/main" val="13127686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66800" y="838200"/>
            <a:ext cx="2667000" cy="646331"/>
          </a:xfrm>
          <a:prstGeom prst="rect">
            <a:avLst/>
          </a:prstGeom>
          <a:noFill/>
        </p:spPr>
        <p:txBody>
          <a:bodyPr wrap="square" rtlCol="0">
            <a:spAutoFit/>
          </a:bodyPr>
          <a:lstStyle/>
          <a:p>
            <a:r>
              <a:rPr lang="sr-Cyrl-RS" sz="3600" b="1" dirty="0">
                <a:solidFill>
                  <a:schemeClr val="accent1">
                    <a:lumMod val="60000"/>
                    <a:lumOff val="40000"/>
                  </a:schemeClr>
                </a:solidFill>
              </a:rPr>
              <a:t>САДРЖАЈ</a:t>
            </a:r>
            <a:endParaRPr lang="en-US" sz="3600" b="1" dirty="0">
              <a:solidFill>
                <a:schemeClr val="accent1">
                  <a:lumMod val="60000"/>
                  <a:lumOff val="40000"/>
                </a:schemeClr>
              </a:solidFill>
            </a:endParaRPr>
          </a:p>
        </p:txBody>
      </p:sp>
      <p:sp>
        <p:nvSpPr>
          <p:cNvPr id="9" name="TextBox 8"/>
          <p:cNvSpPr txBox="1"/>
          <p:nvPr/>
        </p:nvSpPr>
        <p:spPr>
          <a:xfrm>
            <a:off x="1066800" y="1484531"/>
            <a:ext cx="7537648" cy="4801314"/>
          </a:xfrm>
          <a:prstGeom prst="rect">
            <a:avLst/>
          </a:prstGeom>
          <a:noFill/>
        </p:spPr>
        <p:txBody>
          <a:bodyPr wrap="square" rtlCol="0">
            <a:spAutoFit/>
          </a:bodyPr>
          <a:lstStyle/>
          <a:p>
            <a:pPr marL="342900" indent="-342900">
              <a:buFont typeface="+mj-lt"/>
              <a:buAutoNum type="arabicPeriod"/>
            </a:pPr>
            <a:r>
              <a:rPr lang="sr-Cyrl-RS" dirty="0"/>
              <a:t>Увод</a:t>
            </a:r>
          </a:p>
          <a:p>
            <a:pPr marL="342900" indent="-342900">
              <a:buFont typeface="+mj-lt"/>
              <a:buAutoNum type="arabicPeriod"/>
            </a:pPr>
            <a:r>
              <a:rPr lang="sr-Cyrl-RS" dirty="0"/>
              <a:t>Ко се финансира из буџета?</a:t>
            </a:r>
          </a:p>
          <a:p>
            <a:pPr marL="342900" indent="-342900">
              <a:buFont typeface="+mj-lt"/>
              <a:buAutoNum type="arabicPeriod"/>
            </a:pPr>
            <a:r>
              <a:rPr lang="sr-Cyrl-RS" dirty="0"/>
              <a:t>Како настаје буџет града</a:t>
            </a:r>
            <a:r>
              <a:rPr lang="en-US" dirty="0"/>
              <a:t>?</a:t>
            </a:r>
            <a:endParaRPr lang="sr-Cyrl-RS" dirty="0"/>
          </a:p>
          <a:p>
            <a:pPr marL="742950" lvl="1" indent="-285750">
              <a:buFont typeface="Arial" pitchFamily="34" charset="0"/>
              <a:buChar char="•"/>
            </a:pPr>
            <a:r>
              <a:rPr lang="sr-Cyrl-RS" dirty="0"/>
              <a:t>Појам буџета</a:t>
            </a:r>
          </a:p>
          <a:p>
            <a:pPr marL="800100" lvl="1" indent="-342900">
              <a:buFont typeface="Arial" pitchFamily="34" charset="0"/>
              <a:buChar char="•"/>
            </a:pPr>
            <a:r>
              <a:rPr lang="sr-Cyrl-RS" dirty="0"/>
              <a:t>Ко учествује у изради буџета</a:t>
            </a:r>
            <a:r>
              <a:rPr lang="en-US" dirty="0"/>
              <a:t>?</a:t>
            </a:r>
            <a:endParaRPr lang="sr-Cyrl-RS" dirty="0"/>
          </a:p>
          <a:p>
            <a:pPr marL="800100" lvl="1" indent="-342900">
              <a:buFont typeface="Arial" pitchFamily="34" charset="0"/>
              <a:buChar char="•"/>
            </a:pPr>
            <a:r>
              <a:rPr lang="sr-Cyrl-RS" dirty="0"/>
              <a:t>На основу чега се доноси буџет</a:t>
            </a:r>
            <a:r>
              <a:rPr lang="en-US" dirty="0"/>
              <a:t>?</a:t>
            </a:r>
            <a:endParaRPr lang="sr-Cyrl-RS" dirty="0"/>
          </a:p>
          <a:p>
            <a:pPr marL="342900" indent="-342900">
              <a:buFont typeface="+mj-lt"/>
              <a:buAutoNum type="arabicPeriod"/>
            </a:pPr>
            <a:r>
              <a:rPr lang="sr-Cyrl-RS" dirty="0"/>
              <a:t>Како се пуни градска каса?</a:t>
            </a:r>
          </a:p>
          <a:p>
            <a:pPr marL="742950" lvl="1" indent="-285750">
              <a:buFont typeface="Arial" panose="020B0604020202020204" pitchFamily="34" charset="0"/>
              <a:buChar char="•"/>
            </a:pPr>
            <a:r>
              <a:rPr lang="sr-Cyrl-RS" dirty="0"/>
              <a:t>Шта су приходи и примања буџета?</a:t>
            </a:r>
          </a:p>
          <a:p>
            <a:pPr marL="742950" lvl="1" indent="-285750">
              <a:buFont typeface="Arial" panose="020B0604020202020204" pitchFamily="34" charset="0"/>
              <a:buChar char="•"/>
            </a:pPr>
            <a:r>
              <a:rPr lang="sr-Cyrl-RS" dirty="0"/>
              <a:t>Структура прихода и примања</a:t>
            </a:r>
            <a:endParaRPr lang="en-US" dirty="0"/>
          </a:p>
          <a:p>
            <a:pPr marL="742950" lvl="1" indent="-285750">
              <a:buFont typeface="Arial" panose="020B0604020202020204" pitchFamily="34" charset="0"/>
              <a:buChar char="•"/>
            </a:pPr>
            <a:r>
              <a:rPr lang="sr-Cyrl-RS" dirty="0"/>
              <a:t>Шта се променило у односу на </a:t>
            </a:r>
            <a:r>
              <a:rPr lang="sr-Cyrl-RS" dirty="0" smtClean="0"/>
              <a:t>2018. </a:t>
            </a:r>
            <a:r>
              <a:rPr lang="sr-Cyrl-RS" dirty="0"/>
              <a:t>годину?</a:t>
            </a:r>
          </a:p>
          <a:p>
            <a:pPr marL="342900" indent="-342900">
              <a:buFont typeface="+mj-lt"/>
              <a:buAutoNum type="arabicPeriod"/>
            </a:pPr>
            <a:r>
              <a:rPr lang="sr-Cyrl-RS" dirty="0"/>
              <a:t>На шта се троше јавна средства</a:t>
            </a:r>
            <a:r>
              <a:rPr lang="en-US" dirty="0"/>
              <a:t>?</a:t>
            </a:r>
            <a:endParaRPr lang="sr-Cyrl-RS" dirty="0"/>
          </a:p>
          <a:p>
            <a:pPr marL="742950" lvl="1" indent="-285750">
              <a:buFont typeface="Arial" panose="020B0604020202020204" pitchFamily="34" charset="0"/>
              <a:buChar char="•"/>
            </a:pPr>
            <a:r>
              <a:rPr lang="ru-RU" dirty="0"/>
              <a:t>Шта су расходи и издаци буџета?</a:t>
            </a:r>
            <a:endParaRPr lang="sr-Cyrl-RS" dirty="0"/>
          </a:p>
          <a:p>
            <a:pPr marL="742950" lvl="1" indent="-285750">
              <a:buFont typeface="Arial" panose="020B0604020202020204" pitchFamily="34" charset="0"/>
              <a:buChar char="•"/>
            </a:pPr>
            <a:r>
              <a:rPr lang="sr-Cyrl-RS" dirty="0"/>
              <a:t>Структура расхода и издатака</a:t>
            </a:r>
          </a:p>
          <a:p>
            <a:pPr marL="742950" lvl="1" indent="-285750">
              <a:buFont typeface="Arial" panose="020B0604020202020204" pitchFamily="34" charset="0"/>
              <a:buChar char="•"/>
            </a:pPr>
            <a:r>
              <a:rPr lang="sr-Cyrl-RS" dirty="0" smtClean="0"/>
              <a:t>Расходи </a:t>
            </a:r>
            <a:r>
              <a:rPr lang="sr-Cyrl-RS" dirty="0"/>
              <a:t>буџета по програмима</a:t>
            </a:r>
          </a:p>
          <a:p>
            <a:pPr marL="742950" lvl="1" indent="-285750">
              <a:buFont typeface="Arial" panose="020B0604020202020204" pitchFamily="34" charset="0"/>
              <a:buChar char="•"/>
            </a:pPr>
            <a:r>
              <a:rPr lang="sr-Cyrl-RS" dirty="0"/>
              <a:t>Расходи буџета расподељени по буџетским корисницима</a:t>
            </a:r>
          </a:p>
          <a:p>
            <a:pPr marL="742950" lvl="1" indent="-285750">
              <a:buFont typeface="Arial" panose="020B0604020202020204" pitchFamily="34" charset="0"/>
              <a:buChar char="•"/>
            </a:pPr>
            <a:r>
              <a:rPr lang="sr-Cyrl-RS" dirty="0"/>
              <a:t>Најважнији капитални пројекти</a:t>
            </a:r>
          </a:p>
          <a:p>
            <a:pPr marL="742950" lvl="1" indent="-285750">
              <a:buFont typeface="Arial" panose="020B0604020202020204" pitchFamily="34" charset="0"/>
              <a:buChar char="•"/>
            </a:pPr>
            <a:r>
              <a:rPr lang="sr-Cyrl-RS" dirty="0"/>
              <a:t>Најважнији пројекти</a:t>
            </a:r>
            <a:r>
              <a:rPr lang="sr-Latn-RS" dirty="0"/>
              <a:t> </a:t>
            </a:r>
            <a:r>
              <a:rPr lang="sr-Cyrl-RS" dirty="0"/>
              <a:t>од интереса за локалну заједницу</a:t>
            </a:r>
          </a:p>
        </p:txBody>
      </p:sp>
      <p:sp>
        <p:nvSpPr>
          <p:cNvPr id="11" name="Slide Number Placeholder 10"/>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31378908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
        <p:nvSpPr>
          <p:cNvPr id="3" name="TextBox 2"/>
          <p:cNvSpPr txBox="1"/>
          <p:nvPr/>
        </p:nvSpPr>
        <p:spPr>
          <a:xfrm>
            <a:off x="381000" y="352603"/>
            <a:ext cx="8382000" cy="6186309"/>
          </a:xfrm>
          <a:prstGeom prst="rect">
            <a:avLst/>
          </a:prstGeom>
          <a:noFill/>
        </p:spPr>
        <p:txBody>
          <a:bodyPr wrap="square" rtlCol="0">
            <a:spAutoFit/>
          </a:bodyPr>
          <a:lstStyle/>
          <a:p>
            <a:r>
              <a:rPr lang="sr-Cyrl-RS" dirty="0"/>
              <a:t>	</a:t>
            </a:r>
            <a:r>
              <a:rPr lang="sr-Cyrl-RS" b="1" dirty="0"/>
              <a:t>Драги суграђани и </a:t>
            </a:r>
            <a:r>
              <a:rPr lang="sr-Cyrl-RS" b="1" dirty="0" err="1"/>
              <a:t>суграђанке</a:t>
            </a:r>
            <a:r>
              <a:rPr lang="sr-Cyrl-RS" b="1" dirty="0"/>
              <a:t>,</a:t>
            </a:r>
          </a:p>
          <a:p>
            <a:endParaRPr lang="en-US" dirty="0"/>
          </a:p>
          <a:p>
            <a:pPr algn="just"/>
            <a:r>
              <a:rPr lang="sr-Cyrl-RS" dirty="0"/>
              <a:t>	Основна сврха документа који је пред вама јесте да на што једноставнији и разумљивији начин објасни у које сврхе се користе јавни ресурси да би се задовољиле потребе грађана.</a:t>
            </a:r>
          </a:p>
          <a:p>
            <a:endParaRPr lang="en-US" dirty="0"/>
          </a:p>
          <a:p>
            <a:pPr algn="just"/>
            <a:r>
              <a:rPr lang="sr-Cyrl-RS" dirty="0"/>
              <a:t>	Грађански буџет представља сажет и јасан приказ Одлуке о буџету града</a:t>
            </a:r>
            <a:r>
              <a:rPr lang="sr-Latn-RS" dirty="0">
                <a:solidFill>
                  <a:srgbClr val="FF0000"/>
                </a:solidFill>
              </a:rPr>
              <a:t> </a:t>
            </a:r>
            <a:r>
              <a:rPr lang="sr-Cyrl-RS" dirty="0" smtClean="0">
                <a:solidFill>
                  <a:srgbClr val="FF0000"/>
                </a:solidFill>
              </a:rPr>
              <a:t>Вршца </a:t>
            </a:r>
            <a:r>
              <a:rPr lang="sr-Cyrl-RS" dirty="0" smtClean="0"/>
              <a:t>за 2019. </a:t>
            </a:r>
            <a:r>
              <a:rPr lang="sr-Cyrl-RS" dirty="0"/>
              <a:t>годину, која је по својој форми веома обимна и тешка за разумевање због специфичних појмова и класификација које је чине. </a:t>
            </a:r>
          </a:p>
          <a:p>
            <a:endParaRPr lang="en-US" dirty="0"/>
          </a:p>
          <a:p>
            <a:pPr algn="just"/>
            <a:r>
              <a:rPr lang="sr-Cyrl-RS" dirty="0"/>
              <a:t>	Иако је немогуће објаснити целокупан буџет у овако краткој форми, искрено се надамо да ћемо на овај начин успети да вас информишемо о начину прикупљања јавних средстава и остваривања прихода и примања буџета града, као и о начину планирања, расподеле и трошења буџетских средстава.</a:t>
            </a:r>
          </a:p>
          <a:p>
            <a:endParaRPr lang="en-US" dirty="0"/>
          </a:p>
          <a:p>
            <a:pPr algn="just"/>
            <a:r>
              <a:rPr lang="sr-Cyrl-RS" dirty="0"/>
              <a:t>	</a:t>
            </a:r>
            <a:r>
              <a:rPr lang="ru-RU" dirty="0"/>
              <a:t>Кроз овај транспарентан приступ настојимо да унапредимо разумевање и интересовање наших суграђана за локалне финансије, а у перспективи очекујемо и сарадњу локалне самоуправе и житеља </a:t>
            </a:r>
            <a:r>
              <a:rPr lang="ru-RU" dirty="0" smtClean="0"/>
              <a:t>Вршца </a:t>
            </a:r>
            <a:r>
              <a:rPr lang="ru-RU" dirty="0"/>
              <a:t>у заједничком постављању циљева, дефинисању приоритета и планирању развоја нашег </a:t>
            </a:r>
            <a:r>
              <a:rPr lang="ru-RU" dirty="0" smtClean="0"/>
              <a:t>града</a:t>
            </a:r>
          </a:p>
          <a:p>
            <a:pPr algn="just"/>
            <a:endParaRPr lang="ru-RU" dirty="0" smtClean="0"/>
          </a:p>
          <a:p>
            <a:pPr algn="just"/>
            <a:r>
              <a:rPr lang="ru-RU" dirty="0"/>
              <a:t> </a:t>
            </a:r>
            <a:r>
              <a:rPr lang="ru-RU" dirty="0" smtClean="0"/>
              <a:t>                                                                                        </a:t>
            </a:r>
            <a:r>
              <a:rPr lang="sr-Cyrl-RS" dirty="0" smtClean="0"/>
              <a:t>Градоначелница</a:t>
            </a:r>
          </a:p>
          <a:p>
            <a:pPr algn="just"/>
            <a:r>
              <a:rPr lang="sr-Cyrl-RS" dirty="0"/>
              <a:t> </a:t>
            </a:r>
            <a:r>
              <a:rPr lang="sr-Cyrl-RS" dirty="0" smtClean="0"/>
              <a:t>                                                                                       Драгана Митровић</a:t>
            </a:r>
            <a:endParaRPr lang="en-US" dirty="0"/>
          </a:p>
        </p:txBody>
      </p:sp>
    </p:spTree>
    <p:extLst>
      <p:ext uri="{BB962C8B-B14F-4D97-AF65-F5344CB8AC3E}">
        <p14:creationId xmlns:p14="http://schemas.microsoft.com/office/powerpoint/2010/main" val="1496834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2D340D4-8AC3-4CCC-95D2-3C70E56EB850}"/>
              </a:ext>
            </a:extLst>
          </p:cNvPr>
          <p:cNvSpPr>
            <a:spLocks noGrp="1"/>
          </p:cNvSpPr>
          <p:nvPr>
            <p:ph type="title"/>
          </p:nvPr>
        </p:nvSpPr>
        <p:spPr/>
        <p:txBody>
          <a:bodyPr>
            <a:normAutofit/>
          </a:bodyPr>
          <a:lstStyle/>
          <a:p>
            <a:r>
              <a:rPr lang="ru-RU" sz="3000" b="1" dirty="0"/>
              <a:t>Ко се финансира из буџета?</a:t>
            </a:r>
            <a:endParaRPr lang="en-US" sz="3000" b="1" dirty="0"/>
          </a:p>
        </p:txBody>
      </p:sp>
      <p:sp>
        <p:nvSpPr>
          <p:cNvPr id="3" name="Slide Number Placeholder 2">
            <a:extLst>
              <a:ext uri="{FF2B5EF4-FFF2-40B4-BE49-F238E27FC236}">
                <a16:creationId xmlns="" xmlns:a16="http://schemas.microsoft.com/office/drawing/2014/main" id="{ACD7D842-73B9-40A3-ABB2-C428EB32B533}"/>
              </a:ext>
            </a:extLst>
          </p:cNvPr>
          <p:cNvSpPr>
            <a:spLocks noGrp="1"/>
          </p:cNvSpPr>
          <p:nvPr>
            <p:ph type="sldNum" sz="quarter" idx="12"/>
          </p:nvPr>
        </p:nvSpPr>
        <p:spPr/>
        <p:txBody>
          <a:bodyPr/>
          <a:lstStyle/>
          <a:p>
            <a:fld id="{B6F15528-21DE-4FAA-801E-634DDDAF4B2B}" type="slidenum">
              <a:rPr lang="en-US" smtClean="0"/>
              <a:pPr/>
              <a:t>5</a:t>
            </a:fld>
            <a:endParaRPr lang="en-US"/>
          </a:p>
        </p:txBody>
      </p:sp>
      <p:sp>
        <p:nvSpPr>
          <p:cNvPr id="6" name="Rectangle 3">
            <a:extLst>
              <a:ext uri="{FF2B5EF4-FFF2-40B4-BE49-F238E27FC236}">
                <a16:creationId xmlns="" xmlns:a16="http://schemas.microsoft.com/office/drawing/2014/main" id="{E8E6BB9E-9E63-4256-A299-A33CF3B2B58A}"/>
              </a:ext>
            </a:extLst>
          </p:cNvPr>
          <p:cNvSpPr txBox="1">
            <a:spLocks noChangeArrowheads="1"/>
          </p:cNvSpPr>
          <p:nvPr/>
        </p:nvSpPr>
        <p:spPr>
          <a:xfrm>
            <a:off x="457200" y="1520825"/>
            <a:ext cx="4038600" cy="2556247"/>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350" defTabSz="209550">
              <a:buFontTx/>
              <a:buNone/>
            </a:pPr>
            <a:r>
              <a:rPr lang="ru-RU" altLang="en-US" sz="1700" b="1" dirty="0">
                <a:latin typeface="Calibri" panose="020F0502020204030204" pitchFamily="34" charset="0"/>
                <a:cs typeface="Calibri" panose="020F0502020204030204" pitchFamily="34" charset="0"/>
              </a:rPr>
              <a:t>Директни корисници буџетских средстава:</a:t>
            </a:r>
          </a:p>
          <a:p>
            <a:pPr marL="0" indent="6350" defTabSz="209550">
              <a:buFontTx/>
              <a:buNone/>
            </a:pPr>
            <a:r>
              <a:rPr lang="ru-RU" altLang="en-US" sz="1700" dirty="0">
                <a:latin typeface="Calibri" panose="020F0502020204030204" pitchFamily="34" charset="0"/>
                <a:cs typeface="Calibri" panose="020F0502020204030204" pitchFamily="34" charset="0"/>
              </a:rPr>
              <a:t>	- Скупштина града</a:t>
            </a:r>
          </a:p>
          <a:p>
            <a:pPr marL="0" indent="6350" defTabSz="209550">
              <a:buFontTx/>
              <a:buNone/>
            </a:pPr>
            <a:r>
              <a:rPr lang="ru-RU" altLang="en-US" sz="1700" dirty="0">
                <a:latin typeface="Calibri" panose="020F0502020204030204" pitchFamily="34" charset="0"/>
                <a:cs typeface="Calibri" panose="020F0502020204030204" pitchFamily="34" charset="0"/>
              </a:rPr>
              <a:t>	- Градоначелник</a:t>
            </a:r>
          </a:p>
          <a:p>
            <a:pPr marL="0" indent="6350" defTabSz="209550">
              <a:buFontTx/>
              <a:buNone/>
            </a:pPr>
            <a:r>
              <a:rPr lang="ru-RU" altLang="en-US" sz="1700" dirty="0">
                <a:latin typeface="Calibri" panose="020F0502020204030204" pitchFamily="34" charset="0"/>
                <a:cs typeface="Calibri" panose="020F0502020204030204" pitchFamily="34" charset="0"/>
              </a:rPr>
              <a:t>	- Градско веће</a:t>
            </a:r>
          </a:p>
          <a:p>
            <a:pPr marL="0" indent="6350" defTabSz="209550">
              <a:buFontTx/>
              <a:buNone/>
            </a:pPr>
            <a:r>
              <a:rPr lang="ru-RU" altLang="en-US" sz="1700" dirty="0">
                <a:latin typeface="Calibri" panose="020F0502020204030204" pitchFamily="34" charset="0"/>
                <a:cs typeface="Calibri" panose="020F0502020204030204" pitchFamily="34" charset="0"/>
              </a:rPr>
              <a:t>	- Градска управа</a:t>
            </a:r>
          </a:p>
          <a:p>
            <a:pPr marL="0" indent="6350" defTabSz="209550">
              <a:buFontTx/>
              <a:buNone/>
            </a:pPr>
            <a:r>
              <a:rPr lang="ru-RU" altLang="en-US" sz="1700" dirty="0">
                <a:latin typeface="Calibri" panose="020F0502020204030204" pitchFamily="34" charset="0"/>
                <a:cs typeface="Calibri" panose="020F0502020204030204" pitchFamily="34" charset="0"/>
              </a:rPr>
              <a:t>	- Правобранилаштво града</a:t>
            </a:r>
          </a:p>
          <a:p>
            <a:pPr marL="0" indent="6350" defTabSz="209550">
              <a:buFontTx/>
              <a:buNone/>
            </a:pPr>
            <a:r>
              <a:rPr lang="ru-RU" altLang="en-US" sz="1700" dirty="0">
                <a:latin typeface="Calibri" panose="020F0502020204030204" pitchFamily="34" charset="0"/>
                <a:cs typeface="Calibri" panose="020F0502020204030204" pitchFamily="34" charset="0"/>
              </a:rPr>
              <a:t>	- Заштитник грађана</a:t>
            </a:r>
            <a:endParaRPr lang="sr-Latn-RS" altLang="en-US" sz="1700" dirty="0">
              <a:latin typeface="Calibri" panose="020F0502020204030204" pitchFamily="34" charset="0"/>
              <a:cs typeface="Calibri" panose="020F0502020204030204" pitchFamily="34" charset="0"/>
            </a:endParaRPr>
          </a:p>
        </p:txBody>
      </p:sp>
      <p:sp>
        <p:nvSpPr>
          <p:cNvPr id="7" name="Rectangle 4">
            <a:extLst>
              <a:ext uri="{FF2B5EF4-FFF2-40B4-BE49-F238E27FC236}">
                <a16:creationId xmlns="" xmlns:a16="http://schemas.microsoft.com/office/drawing/2014/main" id="{30BCF7F3-A532-4695-8BE1-1BC6CE96B0B9}"/>
              </a:ext>
            </a:extLst>
          </p:cNvPr>
          <p:cNvSpPr>
            <a:spLocks noChangeArrowheads="1"/>
          </p:cNvSpPr>
          <p:nvPr/>
        </p:nvSpPr>
        <p:spPr bwMode="auto">
          <a:xfrm>
            <a:off x="4751388" y="1520824"/>
            <a:ext cx="4038600" cy="4835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indent="6350" defTabSz="209550">
              <a:defRPr>
                <a:solidFill>
                  <a:schemeClr val="tx1"/>
                </a:solidFill>
                <a:latin typeface="Calibri" panose="020F0502020204030204" pitchFamily="34" charset="0"/>
              </a:defRPr>
            </a:lvl1pPr>
            <a:lvl2pPr marL="1108075" indent="-285750" defTabSz="209550">
              <a:defRPr>
                <a:solidFill>
                  <a:schemeClr val="tx1"/>
                </a:solidFill>
                <a:latin typeface="Calibri" panose="020F0502020204030204" pitchFamily="34" charset="0"/>
              </a:defRPr>
            </a:lvl2pPr>
            <a:lvl3pPr marL="1508125" indent="-228600" defTabSz="209550">
              <a:defRPr>
                <a:solidFill>
                  <a:schemeClr val="tx1"/>
                </a:solidFill>
                <a:latin typeface="Calibri" panose="020F0502020204030204" pitchFamily="34" charset="0"/>
              </a:defRPr>
            </a:lvl3pPr>
            <a:lvl4pPr marL="1965325" indent="-228600" defTabSz="209550">
              <a:defRPr>
                <a:solidFill>
                  <a:schemeClr val="tx1"/>
                </a:solidFill>
                <a:latin typeface="Calibri" panose="020F0502020204030204" pitchFamily="34" charset="0"/>
              </a:defRPr>
            </a:lvl4pPr>
            <a:lvl5pPr marL="2422525" indent="-228600" defTabSz="209550">
              <a:defRPr>
                <a:solidFill>
                  <a:schemeClr val="tx1"/>
                </a:solidFill>
                <a:latin typeface="Calibri" panose="020F0502020204030204" pitchFamily="34" charset="0"/>
              </a:defRPr>
            </a:lvl5pPr>
            <a:lvl6pPr marL="2879725" indent="-228600" defTabSz="209550" eaLnBrk="0" fontAlgn="base" hangingPunct="0">
              <a:spcBef>
                <a:spcPct val="0"/>
              </a:spcBef>
              <a:spcAft>
                <a:spcPct val="0"/>
              </a:spcAft>
              <a:defRPr>
                <a:solidFill>
                  <a:schemeClr val="tx1"/>
                </a:solidFill>
                <a:latin typeface="Calibri" panose="020F0502020204030204" pitchFamily="34" charset="0"/>
              </a:defRPr>
            </a:lvl6pPr>
            <a:lvl7pPr marL="3336925" indent="-228600" defTabSz="209550" eaLnBrk="0" fontAlgn="base" hangingPunct="0">
              <a:spcBef>
                <a:spcPct val="0"/>
              </a:spcBef>
              <a:spcAft>
                <a:spcPct val="0"/>
              </a:spcAft>
              <a:defRPr>
                <a:solidFill>
                  <a:schemeClr val="tx1"/>
                </a:solidFill>
                <a:latin typeface="Calibri" panose="020F0502020204030204" pitchFamily="34" charset="0"/>
              </a:defRPr>
            </a:lvl7pPr>
            <a:lvl8pPr marL="3794125" indent="-228600" defTabSz="209550" eaLnBrk="0" fontAlgn="base" hangingPunct="0">
              <a:spcBef>
                <a:spcPct val="0"/>
              </a:spcBef>
              <a:spcAft>
                <a:spcPct val="0"/>
              </a:spcAft>
              <a:defRPr>
                <a:solidFill>
                  <a:schemeClr val="tx1"/>
                </a:solidFill>
                <a:latin typeface="Calibri" panose="020F0502020204030204" pitchFamily="34" charset="0"/>
              </a:defRPr>
            </a:lvl8pPr>
            <a:lvl9pPr marL="4251325" indent="-228600" defTabSz="209550" eaLnBrk="0" fontAlgn="base" hangingPunct="0">
              <a:spcBef>
                <a:spcPct val="0"/>
              </a:spcBef>
              <a:spcAft>
                <a:spcPct val="0"/>
              </a:spcAft>
              <a:defRPr>
                <a:solidFill>
                  <a:schemeClr val="tx1"/>
                </a:solidFill>
                <a:latin typeface="Calibri" panose="020F0502020204030204" pitchFamily="34" charset="0"/>
              </a:defRPr>
            </a:lvl9pPr>
          </a:lstStyle>
          <a:p>
            <a:pPr>
              <a:spcBef>
                <a:spcPct val="20000"/>
              </a:spcBef>
            </a:pPr>
            <a:r>
              <a:rPr lang="ru-RU" altLang="en-US" sz="1700" dirty="0">
                <a:cs typeface="Calibri" panose="020F0502020204030204" pitchFamily="34" charset="0"/>
              </a:rPr>
              <a:t>Индиректни корисници буџетских средстава:</a:t>
            </a:r>
          </a:p>
          <a:p>
            <a:pPr>
              <a:spcBef>
                <a:spcPct val="20000"/>
              </a:spcBef>
            </a:pPr>
            <a:r>
              <a:rPr lang="ru-RU" altLang="en-US" sz="1700" dirty="0">
                <a:cs typeface="Calibri" panose="020F0502020204030204" pitchFamily="34" charset="0"/>
              </a:rPr>
              <a:t>	</a:t>
            </a:r>
            <a:r>
              <a:rPr lang="ru-RU" altLang="en-US" sz="1700" dirty="0" smtClean="0">
                <a:cs typeface="Calibri" panose="020F0502020204030204" pitchFamily="34" charset="0"/>
              </a:rPr>
              <a:t>- Народно  позориште Стерија </a:t>
            </a:r>
            <a:endParaRPr lang="ru-RU" altLang="en-US" sz="1700" dirty="0">
              <a:cs typeface="Calibri" panose="020F0502020204030204" pitchFamily="34" charset="0"/>
            </a:endParaRPr>
          </a:p>
          <a:p>
            <a:pPr>
              <a:spcBef>
                <a:spcPct val="20000"/>
              </a:spcBef>
            </a:pPr>
            <a:r>
              <a:rPr lang="ru-RU" altLang="en-US" sz="1700" dirty="0">
                <a:cs typeface="Calibri" panose="020F0502020204030204" pitchFamily="34" charset="0"/>
              </a:rPr>
              <a:t>	- Градска </a:t>
            </a:r>
            <a:r>
              <a:rPr lang="ru-RU" altLang="en-US" sz="1700" dirty="0" smtClean="0">
                <a:cs typeface="Calibri" panose="020F0502020204030204" pitchFamily="34" charset="0"/>
              </a:rPr>
              <a:t> </a:t>
            </a:r>
            <a:r>
              <a:rPr lang="ru-RU" altLang="en-US" sz="1700" dirty="0">
                <a:cs typeface="Calibri" panose="020F0502020204030204" pitchFamily="34" charset="0"/>
              </a:rPr>
              <a:t>библиотека</a:t>
            </a:r>
          </a:p>
          <a:p>
            <a:pPr>
              <a:spcBef>
                <a:spcPct val="20000"/>
              </a:spcBef>
            </a:pPr>
            <a:r>
              <a:rPr lang="ru-RU" altLang="en-US" sz="1700" dirty="0">
                <a:cs typeface="Calibri" panose="020F0502020204030204" pitchFamily="34" charset="0"/>
              </a:rPr>
              <a:t>	- </a:t>
            </a:r>
            <a:r>
              <a:rPr lang="ru-RU" altLang="en-US" sz="1700" dirty="0" smtClean="0">
                <a:cs typeface="Calibri" panose="020F0502020204030204" pitchFamily="34" charset="0"/>
              </a:rPr>
              <a:t>Градски музеј</a:t>
            </a:r>
            <a:endParaRPr lang="ru-RU" altLang="en-US" sz="1700" dirty="0">
              <a:cs typeface="Calibri" panose="020F0502020204030204" pitchFamily="34" charset="0"/>
            </a:endParaRPr>
          </a:p>
          <a:p>
            <a:pPr>
              <a:spcBef>
                <a:spcPct val="20000"/>
              </a:spcBef>
            </a:pPr>
            <a:r>
              <a:rPr lang="ru-RU" altLang="en-US" sz="1700" dirty="0">
                <a:cs typeface="Calibri" panose="020F0502020204030204" pitchFamily="34" charset="0"/>
              </a:rPr>
              <a:t>	- Културни центар</a:t>
            </a:r>
          </a:p>
          <a:p>
            <a:pPr>
              <a:spcBef>
                <a:spcPct val="20000"/>
              </a:spcBef>
            </a:pPr>
            <a:r>
              <a:rPr lang="ru-RU" altLang="en-US" sz="1700" dirty="0" smtClean="0">
                <a:cs typeface="Calibri" panose="020F0502020204030204" pitchFamily="34" charset="0"/>
              </a:rPr>
              <a:t>    - Дом омладине</a:t>
            </a:r>
            <a:endParaRPr lang="ru-RU" altLang="en-US" sz="1700" dirty="0">
              <a:cs typeface="Calibri" panose="020F0502020204030204" pitchFamily="34" charset="0"/>
            </a:endParaRPr>
          </a:p>
          <a:p>
            <a:pPr>
              <a:spcBef>
                <a:spcPct val="20000"/>
              </a:spcBef>
            </a:pPr>
            <a:r>
              <a:rPr lang="ru-RU" altLang="en-US" sz="1700" dirty="0">
                <a:cs typeface="Calibri" panose="020F0502020204030204" pitchFamily="34" charset="0"/>
              </a:rPr>
              <a:t>	- Предшколска установа</a:t>
            </a:r>
          </a:p>
          <a:p>
            <a:pPr>
              <a:spcBef>
                <a:spcPct val="20000"/>
              </a:spcBef>
            </a:pPr>
            <a:r>
              <a:rPr lang="ru-RU" altLang="en-US" sz="1700" dirty="0">
                <a:cs typeface="Calibri" panose="020F0502020204030204" pitchFamily="34" charset="0"/>
              </a:rPr>
              <a:t>	- Туристички организација </a:t>
            </a:r>
            <a:r>
              <a:rPr lang="sr-Cyrl-RS" altLang="en-US" sz="1700" dirty="0">
                <a:solidFill>
                  <a:srgbClr val="FF0000"/>
                </a:solidFill>
                <a:cs typeface="Calibri" panose="020F0502020204030204" pitchFamily="34" charset="0"/>
              </a:rPr>
              <a:t> </a:t>
            </a:r>
            <a:r>
              <a:rPr lang="sr-Cyrl-RS" altLang="en-US" sz="1700" dirty="0" smtClean="0">
                <a:cs typeface="Calibri" panose="020F0502020204030204" pitchFamily="34" charset="0"/>
              </a:rPr>
              <a:t>Вршца</a:t>
            </a:r>
            <a:endParaRPr lang="ru-RU" altLang="en-US" sz="1700" dirty="0">
              <a:cs typeface="Calibri" panose="020F0502020204030204" pitchFamily="34" charset="0"/>
            </a:endParaRPr>
          </a:p>
          <a:p>
            <a:pPr>
              <a:spcBef>
                <a:spcPct val="20000"/>
              </a:spcBef>
            </a:pPr>
            <a:r>
              <a:rPr lang="ru-RU" altLang="en-US" sz="1700" dirty="0">
                <a:cs typeface="Calibri" panose="020F0502020204030204" pitchFamily="34" charset="0"/>
              </a:rPr>
              <a:t>	- Месне заједнице</a:t>
            </a:r>
          </a:p>
          <a:p>
            <a:pPr>
              <a:spcBef>
                <a:spcPct val="20000"/>
              </a:spcBef>
            </a:pPr>
            <a:r>
              <a:rPr lang="ru-RU" altLang="en-US" sz="1700" dirty="0">
                <a:cs typeface="Calibri" panose="020F0502020204030204" pitchFamily="34" charset="0"/>
              </a:rPr>
              <a:t>	</a:t>
            </a:r>
          </a:p>
          <a:p>
            <a:pPr>
              <a:spcBef>
                <a:spcPct val="20000"/>
              </a:spcBef>
            </a:pPr>
            <a:r>
              <a:rPr lang="ru-RU" altLang="en-US" sz="1600" dirty="0">
                <a:cs typeface="Calibri" panose="020F0502020204030204" pitchFamily="34" charset="0"/>
              </a:rPr>
              <a:t> </a:t>
            </a:r>
          </a:p>
          <a:p>
            <a:pPr>
              <a:spcBef>
                <a:spcPct val="20000"/>
              </a:spcBef>
            </a:pPr>
            <a:endParaRPr lang="ru-RU" altLang="en-US" sz="1600" dirty="0">
              <a:cs typeface="Calibri" panose="020F0502020204030204" pitchFamily="34" charset="0"/>
            </a:endParaRPr>
          </a:p>
          <a:p>
            <a:pPr>
              <a:spcBef>
                <a:spcPct val="20000"/>
              </a:spcBef>
            </a:pPr>
            <a:endParaRPr lang="ru-RU" altLang="en-US" sz="1600" dirty="0">
              <a:cs typeface="Calibri" panose="020F0502020204030204" pitchFamily="34" charset="0"/>
            </a:endParaRPr>
          </a:p>
          <a:p>
            <a:pPr>
              <a:spcBef>
                <a:spcPct val="20000"/>
              </a:spcBef>
            </a:pPr>
            <a:endParaRPr lang="ru-RU" altLang="en-US" sz="1600" dirty="0">
              <a:cs typeface="Calibri" panose="020F0502020204030204" pitchFamily="34" charset="0"/>
            </a:endParaRPr>
          </a:p>
        </p:txBody>
      </p:sp>
      <p:sp>
        <p:nvSpPr>
          <p:cNvPr id="8" name="Rectangle 5">
            <a:extLst>
              <a:ext uri="{FF2B5EF4-FFF2-40B4-BE49-F238E27FC236}">
                <a16:creationId xmlns="" xmlns:a16="http://schemas.microsoft.com/office/drawing/2014/main" id="{734B072C-B864-4B5A-A0CD-62430F9C1C63}"/>
              </a:ext>
            </a:extLst>
          </p:cNvPr>
          <p:cNvSpPr>
            <a:spLocks noChangeArrowheads="1"/>
          </p:cNvSpPr>
          <p:nvPr/>
        </p:nvSpPr>
        <p:spPr bwMode="auto">
          <a:xfrm>
            <a:off x="472948" y="3982665"/>
            <a:ext cx="4038600" cy="2556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indent="6350" defTabSz="209550">
              <a:defRPr>
                <a:solidFill>
                  <a:schemeClr val="tx1"/>
                </a:solidFill>
                <a:latin typeface="Calibri" panose="020F0502020204030204" pitchFamily="34" charset="0"/>
              </a:defRPr>
            </a:lvl1pPr>
            <a:lvl2pPr marL="1108075" indent="-285750" defTabSz="209550">
              <a:defRPr>
                <a:solidFill>
                  <a:schemeClr val="tx1"/>
                </a:solidFill>
                <a:latin typeface="Calibri" panose="020F0502020204030204" pitchFamily="34" charset="0"/>
              </a:defRPr>
            </a:lvl2pPr>
            <a:lvl3pPr marL="1508125" indent="-228600" defTabSz="209550">
              <a:defRPr>
                <a:solidFill>
                  <a:schemeClr val="tx1"/>
                </a:solidFill>
                <a:latin typeface="Calibri" panose="020F0502020204030204" pitchFamily="34" charset="0"/>
              </a:defRPr>
            </a:lvl3pPr>
            <a:lvl4pPr marL="1965325" indent="-228600" defTabSz="209550">
              <a:defRPr>
                <a:solidFill>
                  <a:schemeClr val="tx1"/>
                </a:solidFill>
                <a:latin typeface="Calibri" panose="020F0502020204030204" pitchFamily="34" charset="0"/>
              </a:defRPr>
            </a:lvl4pPr>
            <a:lvl5pPr marL="2422525" indent="-228600" defTabSz="209550">
              <a:defRPr>
                <a:solidFill>
                  <a:schemeClr val="tx1"/>
                </a:solidFill>
                <a:latin typeface="Calibri" panose="020F0502020204030204" pitchFamily="34" charset="0"/>
              </a:defRPr>
            </a:lvl5pPr>
            <a:lvl6pPr marL="2879725" indent="-228600" defTabSz="209550" eaLnBrk="0" fontAlgn="base" hangingPunct="0">
              <a:spcBef>
                <a:spcPct val="0"/>
              </a:spcBef>
              <a:spcAft>
                <a:spcPct val="0"/>
              </a:spcAft>
              <a:defRPr>
                <a:solidFill>
                  <a:schemeClr val="tx1"/>
                </a:solidFill>
                <a:latin typeface="Calibri" panose="020F0502020204030204" pitchFamily="34" charset="0"/>
              </a:defRPr>
            </a:lvl6pPr>
            <a:lvl7pPr marL="3336925" indent="-228600" defTabSz="209550" eaLnBrk="0" fontAlgn="base" hangingPunct="0">
              <a:spcBef>
                <a:spcPct val="0"/>
              </a:spcBef>
              <a:spcAft>
                <a:spcPct val="0"/>
              </a:spcAft>
              <a:defRPr>
                <a:solidFill>
                  <a:schemeClr val="tx1"/>
                </a:solidFill>
                <a:latin typeface="Calibri" panose="020F0502020204030204" pitchFamily="34" charset="0"/>
              </a:defRPr>
            </a:lvl7pPr>
            <a:lvl8pPr marL="3794125" indent="-228600" defTabSz="209550" eaLnBrk="0" fontAlgn="base" hangingPunct="0">
              <a:spcBef>
                <a:spcPct val="0"/>
              </a:spcBef>
              <a:spcAft>
                <a:spcPct val="0"/>
              </a:spcAft>
              <a:defRPr>
                <a:solidFill>
                  <a:schemeClr val="tx1"/>
                </a:solidFill>
                <a:latin typeface="Calibri" panose="020F0502020204030204" pitchFamily="34" charset="0"/>
              </a:defRPr>
            </a:lvl8pPr>
            <a:lvl9pPr marL="4251325" indent="-228600" defTabSz="209550" eaLnBrk="0" fontAlgn="base" hangingPunct="0">
              <a:spcBef>
                <a:spcPct val="0"/>
              </a:spcBef>
              <a:spcAft>
                <a:spcPct val="0"/>
              </a:spcAft>
              <a:defRPr>
                <a:solidFill>
                  <a:schemeClr val="tx1"/>
                </a:solidFill>
                <a:latin typeface="Calibri" panose="020F0502020204030204" pitchFamily="34" charset="0"/>
              </a:defRPr>
            </a:lvl9pPr>
          </a:lstStyle>
          <a:p>
            <a:pPr>
              <a:spcBef>
                <a:spcPct val="20000"/>
              </a:spcBef>
            </a:pPr>
            <a:r>
              <a:rPr lang="ru-RU" altLang="en-US" sz="1700" b="1" dirty="0">
                <a:cs typeface="Calibri" panose="020F0502020204030204" pitchFamily="34" charset="0"/>
              </a:rPr>
              <a:t>Остали корисници буџетских средстава:</a:t>
            </a:r>
          </a:p>
          <a:p>
            <a:pPr>
              <a:spcBef>
                <a:spcPct val="20000"/>
              </a:spcBef>
            </a:pPr>
            <a:r>
              <a:rPr lang="ru-RU" altLang="en-US" sz="1700" dirty="0">
                <a:cs typeface="Calibri" panose="020F0502020204030204" pitchFamily="34" charset="0"/>
              </a:rPr>
              <a:t>	- Образовне институције </a:t>
            </a:r>
            <a:r>
              <a:rPr lang="ru-RU" altLang="en-US" sz="1700" dirty="0" smtClean="0">
                <a:cs typeface="Calibri" panose="020F0502020204030204" pitchFamily="34" charset="0"/>
              </a:rPr>
              <a:t>(основне и средње школе</a:t>
            </a:r>
            <a:r>
              <a:rPr lang="ru-RU" altLang="en-US" sz="1700" dirty="0">
                <a:cs typeface="Calibri" panose="020F0502020204030204" pitchFamily="34" charset="0"/>
              </a:rPr>
              <a:t>)</a:t>
            </a:r>
          </a:p>
          <a:p>
            <a:pPr>
              <a:spcBef>
                <a:spcPct val="20000"/>
              </a:spcBef>
            </a:pPr>
            <a:r>
              <a:rPr lang="ru-RU" altLang="en-US" sz="1700" dirty="0">
                <a:cs typeface="Calibri" panose="020F0502020204030204" pitchFamily="34" charset="0"/>
              </a:rPr>
              <a:t>	- Здравствене институције (</a:t>
            </a:r>
            <a:r>
              <a:rPr lang="ru-RU" altLang="en-US" sz="1700" dirty="0" smtClean="0">
                <a:cs typeface="Calibri" panose="020F0502020204030204" pitchFamily="34" charset="0"/>
              </a:rPr>
              <a:t>дом здравља и Апотека )</a:t>
            </a:r>
            <a:endParaRPr lang="ru-RU" altLang="en-US" sz="1700" dirty="0">
              <a:cs typeface="Calibri" panose="020F0502020204030204" pitchFamily="34" charset="0"/>
            </a:endParaRPr>
          </a:p>
          <a:p>
            <a:pPr>
              <a:spcBef>
                <a:spcPct val="20000"/>
              </a:spcBef>
            </a:pPr>
            <a:r>
              <a:rPr lang="ru-RU" altLang="en-US" sz="1700" dirty="0">
                <a:cs typeface="Calibri" panose="020F0502020204030204" pitchFamily="34" charset="0"/>
              </a:rPr>
              <a:t>	- Социјалне институције (Центар за социјални рад)</a:t>
            </a:r>
          </a:p>
          <a:p>
            <a:pPr>
              <a:spcBef>
                <a:spcPct val="20000"/>
              </a:spcBef>
            </a:pPr>
            <a:r>
              <a:rPr lang="ru-RU" altLang="en-US" sz="1700" dirty="0">
                <a:cs typeface="Calibri" panose="020F0502020204030204" pitchFamily="34" charset="0"/>
              </a:rPr>
              <a:t>	- Непрофитне организације (удружења грађана, невладине организације, итд.)</a:t>
            </a:r>
          </a:p>
          <a:p>
            <a:pPr>
              <a:spcBef>
                <a:spcPct val="20000"/>
              </a:spcBef>
            </a:pPr>
            <a:endParaRPr lang="ru-RU" altLang="en-US" sz="1600" dirty="0">
              <a:cs typeface="Calibri" panose="020F0502020204030204" pitchFamily="34" charset="0"/>
            </a:endParaRPr>
          </a:p>
          <a:p>
            <a:pPr>
              <a:spcBef>
                <a:spcPct val="20000"/>
              </a:spcBef>
            </a:pPr>
            <a:endParaRPr lang="ru-RU" altLang="en-US" sz="1600" dirty="0">
              <a:cs typeface="Calibri" panose="020F0502020204030204" pitchFamily="34" charset="0"/>
            </a:endParaRPr>
          </a:p>
          <a:p>
            <a:pPr>
              <a:spcBef>
                <a:spcPct val="20000"/>
              </a:spcBef>
            </a:pPr>
            <a:endParaRPr lang="ru-RU" altLang="en-US" sz="1600" dirty="0">
              <a:cs typeface="Calibri" panose="020F0502020204030204" pitchFamily="34" charset="0"/>
            </a:endParaRPr>
          </a:p>
        </p:txBody>
      </p:sp>
    </p:spTree>
    <p:extLst>
      <p:ext uri="{BB962C8B-B14F-4D97-AF65-F5344CB8AC3E}">
        <p14:creationId xmlns:p14="http://schemas.microsoft.com/office/powerpoint/2010/main" val="1187114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134"/>
            <a:ext cx="8229600" cy="1010610"/>
          </a:xfrm>
        </p:spPr>
        <p:txBody>
          <a:bodyPr>
            <a:normAutofit/>
          </a:bodyPr>
          <a:lstStyle/>
          <a:p>
            <a:r>
              <a:rPr lang="sr-Cyrl-RS" sz="3000" b="1" dirty="0"/>
              <a:t>Како настаје буџет</a:t>
            </a:r>
            <a:r>
              <a:rPr lang="sr-Latn-RS" sz="3000" b="1" dirty="0"/>
              <a:t> </a:t>
            </a:r>
            <a:r>
              <a:rPr lang="sr-Cyrl-RS" sz="3000" b="1" dirty="0"/>
              <a:t>града?</a:t>
            </a:r>
            <a:endParaRPr lang="en-US" sz="3000"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6</a:t>
            </a:fld>
            <a:endParaRPr lang="en-US"/>
          </a:p>
        </p:txBody>
      </p:sp>
      <p:sp>
        <p:nvSpPr>
          <p:cNvPr id="4" name="Rectangle 3">
            <a:extLst>
              <a:ext uri="{FF2B5EF4-FFF2-40B4-BE49-F238E27FC236}">
                <a16:creationId xmlns="" xmlns:a16="http://schemas.microsoft.com/office/drawing/2014/main" id="{85C6FDEC-5142-4586-B190-1B2F0895762E}"/>
              </a:ext>
            </a:extLst>
          </p:cNvPr>
          <p:cNvSpPr/>
          <p:nvPr/>
        </p:nvSpPr>
        <p:spPr>
          <a:xfrm>
            <a:off x="325657" y="1715070"/>
            <a:ext cx="8492686" cy="4801314"/>
          </a:xfrm>
          <a:prstGeom prst="rect">
            <a:avLst/>
          </a:prstGeom>
        </p:spPr>
        <p:txBody>
          <a:bodyPr wrap="square">
            <a:spAutoFit/>
          </a:bodyPr>
          <a:lstStyle/>
          <a:p>
            <a:pPr algn="just"/>
            <a:r>
              <a:rPr lang="sr-Cyrl-RS" sz="1700" b="1" dirty="0"/>
              <a:t>БУЏЕТ </a:t>
            </a:r>
            <a:r>
              <a:rPr lang="sr-Cyrl-RS" sz="1700" dirty="0"/>
              <a:t>града је правни документ који утврђује план прихода и примања и расхода и издатака града за буџетску, односно календарску годину.</a:t>
            </a:r>
          </a:p>
          <a:p>
            <a:pPr algn="just"/>
            <a:endParaRPr lang="en-US" sz="1700" dirty="0"/>
          </a:p>
          <a:p>
            <a:pPr algn="just"/>
            <a:r>
              <a:rPr lang="sr-Cyrl-RS" sz="1700" dirty="0"/>
              <a:t>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a:t>
            </a:r>
          </a:p>
          <a:p>
            <a:pPr algn="just"/>
            <a:endParaRPr lang="en-US" sz="1700" dirty="0"/>
          </a:p>
          <a:p>
            <a:pPr algn="just"/>
            <a:r>
              <a:rPr lang="sr-Cyrl-RS" sz="1700" dirty="0"/>
              <a:t>Из градског буџета се током године плаћају све обавезе локалне самоуправе. Исто тако у буџет се сливају приходи из којих се подмирују те обавезе. </a:t>
            </a:r>
          </a:p>
          <a:p>
            <a:pPr algn="just"/>
            <a:endParaRPr lang="en-US" sz="1700" dirty="0"/>
          </a:p>
          <a:p>
            <a:pPr algn="just"/>
            <a:r>
              <a:rPr lang="sr-Cyrl-RS" sz="1700" dirty="0"/>
              <a:t>Градоначелник и локална управа спроводе градску политику, а главна полуга те политике и развоја је управо буџет града.</a:t>
            </a:r>
          </a:p>
          <a:p>
            <a:pPr algn="just"/>
            <a:endParaRPr lang="en-US" sz="1700" dirty="0"/>
          </a:p>
          <a:p>
            <a:pPr algn="just"/>
            <a:r>
              <a:rPr lang="sr-Cyrl-RS" sz="1700" dirty="0"/>
              <a:t>Приликом дефинисања овог, за град </a:t>
            </a:r>
            <a:r>
              <a:rPr lang="sr-Cyrl-RS" sz="1700" dirty="0" smtClean="0"/>
              <a:t>Вршац</a:t>
            </a:r>
            <a:r>
              <a:rPr lang="sr-Latn-RS" sz="1700" dirty="0" smtClean="0"/>
              <a:t> </a:t>
            </a:r>
            <a:r>
              <a:rPr lang="sr-Cyrl-RS" sz="1700" dirty="0"/>
              <a:t>најважнијег документа, руководе се законским оквиром и прописима, стратешким приоритетима развоја и другим елементима.</a:t>
            </a:r>
          </a:p>
          <a:p>
            <a:pPr algn="just"/>
            <a:endParaRPr lang="en-US" sz="1700" dirty="0"/>
          </a:p>
          <a:p>
            <a:pPr algn="just"/>
            <a:r>
              <a:rPr lang="sr-Cyrl-RS" sz="1700" dirty="0"/>
              <a:t>Реалност је таква да постоје велике разлике између жеља и могућности, тако да креирање буџета подразумева утврђивање приоритета и прављење компромиса.</a:t>
            </a:r>
            <a:endParaRPr lang="en-US" sz="1700" dirty="0"/>
          </a:p>
        </p:txBody>
      </p:sp>
    </p:spTree>
    <p:extLst>
      <p:ext uri="{BB962C8B-B14F-4D97-AF65-F5344CB8AC3E}">
        <p14:creationId xmlns:p14="http://schemas.microsoft.com/office/powerpoint/2010/main" val="26414405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820" y="148079"/>
            <a:ext cx="8229600" cy="1060243"/>
          </a:xfrm>
          <a:ln>
            <a:solidFill>
              <a:schemeClr val="bg2">
                <a:lumMod val="60000"/>
                <a:lumOff val="40000"/>
              </a:schemeClr>
            </a:solidFill>
          </a:ln>
        </p:spPr>
        <p:txBody>
          <a:bodyPr>
            <a:normAutofit/>
          </a:bodyPr>
          <a:lstStyle/>
          <a:p>
            <a:r>
              <a:rPr lang="sr-Cyrl-RS" sz="3000" b="1" dirty="0"/>
              <a:t>Ко све може да учествује у изради</a:t>
            </a:r>
            <a:r>
              <a:rPr lang="en-US" sz="3000" b="1" dirty="0"/>
              <a:t> </a:t>
            </a:r>
            <a:r>
              <a:rPr lang="sr-Cyrl-RS" sz="3000" b="1" dirty="0"/>
              <a:t>буџета</a:t>
            </a:r>
            <a:r>
              <a:rPr lang="en-US" sz="3000" b="1" dirty="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graphicFrame>
        <p:nvGraphicFramePr>
          <p:cNvPr id="5" name="Diagram 4"/>
          <p:cNvGraphicFramePr/>
          <p:nvPr>
            <p:extLst>
              <p:ext uri="{D42A27DB-BD31-4B8C-83A1-F6EECF244321}">
                <p14:modId xmlns:p14="http://schemas.microsoft.com/office/powerpoint/2010/main" val="1020464631"/>
              </p:ext>
            </p:extLst>
          </p:nvPr>
        </p:nvGraphicFramePr>
        <p:xfrm>
          <a:off x="1259632" y="1484784"/>
          <a:ext cx="6537920" cy="45409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2278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138" y="490104"/>
            <a:ext cx="8229600" cy="850106"/>
          </a:xfrm>
        </p:spPr>
        <p:txBody>
          <a:bodyPr>
            <a:normAutofit/>
          </a:bodyPr>
          <a:lstStyle/>
          <a:p>
            <a:r>
              <a:rPr lang="sr-Cyrl-RS" sz="3000" b="1" dirty="0"/>
              <a:t>На основу чега се доноси буџет</a:t>
            </a:r>
            <a:r>
              <a:rPr lang="en-US" sz="3000" b="1" dirty="0"/>
              <a:t>?</a:t>
            </a:r>
          </a:p>
        </p:txBody>
      </p:sp>
      <p:sp>
        <p:nvSpPr>
          <p:cNvPr id="3" name="Slide Number Placeholder 2"/>
          <p:cNvSpPr>
            <a:spLocks noGrp="1"/>
          </p:cNvSpPr>
          <p:nvPr>
            <p:ph type="sldNum" sz="quarter" idx="12"/>
          </p:nvPr>
        </p:nvSpPr>
        <p:spPr/>
        <p:txBody>
          <a:bodyPr/>
          <a:lstStyle/>
          <a:p>
            <a:fld id="{B6F15528-21DE-4FAA-801E-634DDDAF4B2B}" type="slidenum">
              <a:rPr lang="en-US" smtClean="0"/>
              <a:pPr/>
              <a:t>8</a:t>
            </a:fld>
            <a:endParaRPr lang="en-US"/>
          </a:p>
        </p:txBody>
      </p:sp>
      <p:graphicFrame>
        <p:nvGraphicFramePr>
          <p:cNvPr id="4" name="Diagram 3"/>
          <p:cNvGraphicFramePr/>
          <p:nvPr>
            <p:extLst>
              <p:ext uri="{D42A27DB-BD31-4B8C-83A1-F6EECF244321}">
                <p14:modId xmlns:p14="http://schemas.microsoft.com/office/powerpoint/2010/main" val="2976740869"/>
              </p:ext>
            </p:extLst>
          </p:nvPr>
        </p:nvGraphicFramePr>
        <p:xfrm>
          <a:off x="539552" y="1700808"/>
          <a:ext cx="7749480" cy="4526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69507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2CDDC93-D5AD-48B0-BB79-531CB4017395}"/>
              </a:ext>
            </a:extLst>
          </p:cNvPr>
          <p:cNvSpPr>
            <a:spLocks noGrp="1"/>
          </p:cNvSpPr>
          <p:nvPr>
            <p:ph type="title"/>
          </p:nvPr>
        </p:nvSpPr>
        <p:spPr>
          <a:xfrm>
            <a:off x="457200" y="274638"/>
            <a:ext cx="8229600" cy="727180"/>
          </a:xfrm>
        </p:spPr>
        <p:txBody>
          <a:bodyPr>
            <a:normAutofit/>
          </a:bodyPr>
          <a:lstStyle/>
          <a:p>
            <a:r>
              <a:rPr lang="sr-Cyrl-RS" sz="2800" b="1" dirty="0"/>
              <a:t>Како се пуни градска каса?</a:t>
            </a:r>
            <a:endParaRPr lang="sr-Latn-RS" sz="2800" b="1" dirty="0"/>
          </a:p>
        </p:txBody>
      </p:sp>
      <p:sp useBgFill="1">
        <p:nvSpPr>
          <p:cNvPr id="3" name="Content Placeholder 2">
            <a:extLst>
              <a:ext uri="{FF2B5EF4-FFF2-40B4-BE49-F238E27FC236}">
                <a16:creationId xmlns="" xmlns:a16="http://schemas.microsoft.com/office/drawing/2014/main" id="{ECDE529B-766F-4481-821E-386F21BF3AC4}"/>
              </a:ext>
            </a:extLst>
          </p:cNvPr>
          <p:cNvSpPr>
            <a:spLocks noGrp="1"/>
          </p:cNvSpPr>
          <p:nvPr>
            <p:ph idx="1"/>
          </p:nvPr>
        </p:nvSpPr>
        <p:spPr>
          <a:xfrm>
            <a:off x="571472" y="1001818"/>
            <a:ext cx="8286808" cy="5570454"/>
          </a:xfrm>
        </p:spPr>
        <p:txBody>
          <a:bodyPr>
            <a:normAutofit/>
          </a:bodyPr>
          <a:lstStyle/>
          <a:p>
            <a:pPr algn="just"/>
            <a:r>
              <a:rPr lang="sr-Cyrl-RS" sz="1700" dirty="0"/>
              <a:t>Укупни </a:t>
            </a:r>
            <a:r>
              <a:rPr lang="sr-Cyrl-RS" sz="1700" b="1" dirty="0"/>
              <a:t>јавни приходи и примања </a:t>
            </a:r>
            <a:r>
              <a:rPr lang="sr-Cyrl-RS" sz="1700" dirty="0"/>
              <a:t>града</a:t>
            </a:r>
            <a:r>
              <a:rPr lang="sr-Cyrl-RS" sz="1700" dirty="0">
                <a:solidFill>
                  <a:srgbClr val="FF0000"/>
                </a:solidFill>
              </a:rPr>
              <a:t> </a:t>
            </a:r>
            <a:r>
              <a:rPr lang="sr-Cyrl-RS" sz="1700" dirty="0" smtClean="0">
                <a:solidFill>
                  <a:srgbClr val="FF0000"/>
                </a:solidFill>
              </a:rPr>
              <a:t>Вршца </a:t>
            </a:r>
            <a:r>
              <a:rPr lang="sr-Cyrl-RS" sz="1700" dirty="0"/>
              <a:t>за </a:t>
            </a:r>
            <a:r>
              <a:rPr lang="sr-Cyrl-RS" sz="1700" dirty="0" smtClean="0"/>
              <a:t>2019. </a:t>
            </a:r>
            <a:r>
              <a:rPr lang="sr-Cyrl-RS" sz="1700" dirty="0"/>
              <a:t>годину износе</a:t>
            </a:r>
          </a:p>
          <a:p>
            <a:pPr algn="just"/>
            <a:endParaRPr lang="sr-Cyrl-RS" sz="1600" dirty="0"/>
          </a:p>
          <a:p>
            <a:pPr algn="just"/>
            <a:endParaRPr lang="en-GB" sz="1600" dirty="0"/>
          </a:p>
          <a:p>
            <a:pPr algn="just"/>
            <a:endParaRPr lang="en-GB" sz="1600" dirty="0"/>
          </a:p>
          <a:p>
            <a:pPr algn="just"/>
            <a:endParaRPr lang="en-GB" sz="1600" dirty="0"/>
          </a:p>
          <a:p>
            <a:pPr algn="just"/>
            <a:endParaRPr lang="sr-Cyrl-RS" sz="1600" dirty="0"/>
          </a:p>
          <a:p>
            <a:pPr algn="just"/>
            <a:endParaRPr lang="en-GB" sz="1600" dirty="0"/>
          </a:p>
          <a:p>
            <a:pPr algn="just"/>
            <a:endParaRPr lang="en-GB" sz="1600" dirty="0"/>
          </a:p>
          <a:p>
            <a:pPr algn="just"/>
            <a:r>
              <a:rPr lang="sr-Cyrl-RS" sz="1700" dirty="0"/>
              <a:t>Одлуком о буџету града </a:t>
            </a:r>
            <a:r>
              <a:rPr lang="sr-Cyrl-RS" sz="1700" dirty="0">
                <a:solidFill>
                  <a:srgbClr val="FF0000"/>
                </a:solidFill>
              </a:rPr>
              <a:t> </a:t>
            </a:r>
            <a:r>
              <a:rPr lang="sr-Cyrl-RS" sz="1700" dirty="0" smtClean="0">
                <a:solidFill>
                  <a:srgbClr val="FF0000"/>
                </a:solidFill>
              </a:rPr>
              <a:t>Вршца </a:t>
            </a:r>
            <a:r>
              <a:rPr lang="sr-Cyrl-RS" sz="1700" dirty="0" smtClean="0"/>
              <a:t> </a:t>
            </a:r>
            <a:r>
              <a:rPr lang="sr-Cyrl-RS" sz="1700" dirty="0"/>
              <a:t>за </a:t>
            </a:r>
            <a:r>
              <a:rPr lang="sr-Cyrl-RS" sz="1700" dirty="0" smtClean="0"/>
              <a:t>2019. </a:t>
            </a:r>
            <a:r>
              <a:rPr lang="sr-Cyrl-RS" sz="1700" dirty="0"/>
              <a:t>годину планирана су средства из буџета града у износу од</a:t>
            </a:r>
            <a:r>
              <a:rPr lang="en-GB" sz="1700" dirty="0">
                <a:solidFill>
                  <a:srgbClr val="FF0000"/>
                </a:solidFill>
              </a:rPr>
              <a:t> </a:t>
            </a:r>
            <a:r>
              <a:rPr lang="sr-Cyrl-RS" sz="1700" dirty="0" smtClean="0">
                <a:solidFill>
                  <a:srgbClr val="FF0000"/>
                </a:solidFill>
              </a:rPr>
              <a:t>1,914.595.000 </a:t>
            </a:r>
            <a:r>
              <a:rPr lang="sr-Cyrl-RS" sz="1700" dirty="0"/>
              <a:t>динара и пренета средства из ранијих година у износу од </a:t>
            </a:r>
            <a:r>
              <a:rPr lang="sr-Cyrl-RS" sz="1700" dirty="0" smtClean="0">
                <a:solidFill>
                  <a:srgbClr val="FF0000"/>
                </a:solidFill>
              </a:rPr>
              <a:t>200.905.000</a:t>
            </a:r>
            <a:r>
              <a:rPr lang="sr-Cyrl-RS" sz="1700" dirty="0" smtClean="0"/>
              <a:t> </a:t>
            </a:r>
            <a:r>
              <a:rPr lang="sr-Cyrl-RS" sz="1700" dirty="0"/>
              <a:t>динара. </a:t>
            </a:r>
          </a:p>
        </p:txBody>
      </p:sp>
      <p:sp>
        <p:nvSpPr>
          <p:cNvPr id="4" name="Slide Number Placeholder 3">
            <a:extLst>
              <a:ext uri="{FF2B5EF4-FFF2-40B4-BE49-F238E27FC236}">
                <a16:creationId xmlns="" xmlns:a16="http://schemas.microsoft.com/office/drawing/2014/main" id="{186E5D0E-B6F3-4167-8B33-0D307B0B28BD}"/>
              </a:ext>
            </a:extLst>
          </p:cNvPr>
          <p:cNvSpPr>
            <a:spLocks noGrp="1"/>
          </p:cNvSpPr>
          <p:nvPr>
            <p:ph type="sldNum" sz="quarter" idx="12"/>
          </p:nvPr>
        </p:nvSpPr>
        <p:spPr/>
        <p:txBody>
          <a:bodyPr/>
          <a:lstStyle/>
          <a:p>
            <a:fld id="{B6F15528-21DE-4FAA-801E-634DDDAF4B2B}" type="slidenum">
              <a:rPr lang="en-US" smtClean="0"/>
              <a:pPr/>
              <a:t>9</a:t>
            </a:fld>
            <a:endParaRPr lang="en-US"/>
          </a:p>
        </p:txBody>
      </p:sp>
      <p:graphicFrame>
        <p:nvGraphicFramePr>
          <p:cNvPr id="6" name="Diagram 5"/>
          <p:cNvGraphicFramePr/>
          <p:nvPr>
            <p:extLst>
              <p:ext uri="{D42A27DB-BD31-4B8C-83A1-F6EECF244321}">
                <p14:modId xmlns:p14="http://schemas.microsoft.com/office/powerpoint/2010/main" val="1604157899"/>
              </p:ext>
            </p:extLst>
          </p:nvPr>
        </p:nvGraphicFramePr>
        <p:xfrm>
          <a:off x="971600" y="4452264"/>
          <a:ext cx="7272808" cy="17527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Equals 6">
            <a:extLst>
              <a:ext uri="{FF2B5EF4-FFF2-40B4-BE49-F238E27FC236}">
                <a16:creationId xmlns="" xmlns:a16="http://schemas.microsoft.com/office/drawing/2014/main" id="{CDB27E42-2A8D-4DD4-9160-578F8DDA6D84}"/>
              </a:ext>
            </a:extLst>
          </p:cNvPr>
          <p:cNvSpPr/>
          <p:nvPr/>
        </p:nvSpPr>
        <p:spPr>
          <a:xfrm>
            <a:off x="2609633" y="1735247"/>
            <a:ext cx="1047312" cy="978607"/>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3" name="Picture 12">
            <a:extLst>
              <a:ext uri="{FF2B5EF4-FFF2-40B4-BE49-F238E27FC236}">
                <a16:creationId xmlns="" xmlns:a16="http://schemas.microsoft.com/office/drawing/2014/main" id="{166762BC-F4C2-481D-B9D2-3C8B403BB8B2}"/>
              </a:ext>
            </a:extLst>
          </p:cNvPr>
          <p:cNvPicPr>
            <a:picLocks noChangeAspect="1"/>
          </p:cNvPicPr>
          <p:nvPr/>
        </p:nvPicPr>
        <p:blipFill>
          <a:blip r:embed="rId7">
            <a:extLst>
              <a:ext uri="{28A0092B-C50C-407E-A947-70E740481C1C}">
                <a14:useLocalDpi xmlns:a14="http://schemas.microsoft.com/office/drawing/2010/main" val="0"/>
              </a:ext>
              <a:ext uri="{837473B0-CC2E-450A-ABE3-18F120FF3D39}">
                <a1611:picAttrSrcUrl xmlns="" xmlns:a1611="http://schemas.microsoft.com/office/drawing/2016/11/main" r:id="rId8"/>
              </a:ext>
            </a:extLst>
          </a:blip>
          <a:stretch>
            <a:fillRect/>
          </a:stretch>
        </p:blipFill>
        <p:spPr>
          <a:xfrm>
            <a:off x="827584" y="1476780"/>
            <a:ext cx="1633564" cy="1752751"/>
          </a:xfrm>
          <a:prstGeom prst="rect">
            <a:avLst/>
          </a:prstGeom>
        </p:spPr>
      </p:pic>
      <p:sp>
        <p:nvSpPr>
          <p:cNvPr id="14" name="TextBox 13">
            <a:extLst>
              <a:ext uri="{FF2B5EF4-FFF2-40B4-BE49-F238E27FC236}">
                <a16:creationId xmlns="" xmlns:a16="http://schemas.microsoft.com/office/drawing/2014/main" id="{9F752DEC-C823-4E33-9B74-2DB6D4AFC9BB}"/>
              </a:ext>
            </a:extLst>
          </p:cNvPr>
          <p:cNvSpPr txBox="1"/>
          <p:nvPr/>
        </p:nvSpPr>
        <p:spPr>
          <a:xfrm>
            <a:off x="3878844" y="1839830"/>
            <a:ext cx="4979436" cy="1323439"/>
          </a:xfrm>
          <a:prstGeom prst="rect">
            <a:avLst/>
          </a:prstGeom>
          <a:noFill/>
        </p:spPr>
        <p:txBody>
          <a:bodyPr wrap="square" rtlCol="0">
            <a:spAutoFit/>
          </a:bodyPr>
          <a:lstStyle/>
          <a:p>
            <a:r>
              <a:rPr lang="sr-Cyrl-RS" sz="4400" b="1" dirty="0" smtClean="0">
                <a:solidFill>
                  <a:srgbClr val="FF0000"/>
                </a:solidFill>
              </a:rPr>
              <a:t>2,115.500.000</a:t>
            </a:r>
            <a:r>
              <a:rPr lang="en-GB" sz="4400" b="1" dirty="0" smtClean="0"/>
              <a:t> </a:t>
            </a:r>
            <a:r>
              <a:rPr lang="sr-Cyrl-RS" sz="3600" b="1" dirty="0"/>
              <a:t>милијарди динара</a:t>
            </a:r>
            <a:endParaRPr lang="en-US" sz="3600" b="1" dirty="0"/>
          </a:p>
        </p:txBody>
      </p:sp>
    </p:spTree>
    <p:extLst>
      <p:ext uri="{BB962C8B-B14F-4D97-AF65-F5344CB8AC3E}">
        <p14:creationId xmlns:p14="http://schemas.microsoft.com/office/powerpoint/2010/main" val="170447323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8|2.3|2.3|2.2|2.3|2.3|2.6|2.3|2.3|2.6"/>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3645</TotalTime>
  <Words>1812</Words>
  <Application>Microsoft Office PowerPoint</Application>
  <PresentationFormat>On-screen Show (4:3)</PresentationFormat>
  <Paragraphs>403</Paragraphs>
  <Slides>23</Slides>
  <Notes>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Custom Design</vt:lpstr>
      <vt:lpstr>ГРАД  ВРШАЦ</vt:lpstr>
      <vt:lpstr>PowerPoint Presentation</vt:lpstr>
      <vt:lpstr>PowerPoint Presentation</vt:lpstr>
      <vt:lpstr>PowerPoint Presentation</vt:lpstr>
      <vt:lpstr>Ко се финансира из буџета?</vt:lpstr>
      <vt:lpstr>Како настаје буџет града?</vt:lpstr>
      <vt:lpstr>Ко све може да учествује у изради буџета?</vt:lpstr>
      <vt:lpstr>На основу чега се доноси буџет?</vt:lpstr>
      <vt:lpstr>Како се пуни градска каса?</vt:lpstr>
      <vt:lpstr>Шта су приходи и примања буџета?</vt:lpstr>
      <vt:lpstr>Структура планираних прихода и примања за 2019. годину</vt:lpstr>
      <vt:lpstr>Структура планираних прихода и примања за 2019. годину</vt:lpstr>
      <vt:lpstr>Шта се променило у односу на 2018. годину?</vt:lpstr>
      <vt:lpstr>На шта се троше јавна средства?</vt:lpstr>
      <vt:lpstr>Шта су расходи и издаци буџета?</vt:lpstr>
      <vt:lpstr>Структура планираних расхода и издатака буџета за 2019. годину</vt:lpstr>
      <vt:lpstr>Структура планираних расхода и издатака буџета за 2019. годину</vt:lpstr>
      <vt:lpstr>Расходи буџета по програмима</vt:lpstr>
      <vt:lpstr>Структура расхода по буџетским програмима</vt:lpstr>
      <vt:lpstr>Расходи буџета расподељени по буџетским корисницима</vt:lpstr>
      <vt:lpstr>Најважнији капитални пројекти</vt:lpstr>
      <vt:lpstr>Најважнији пројекти од интереса за локалну заједницу</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ОПШТИНА КОВИН</dc:title>
  <dc:creator>stojkovici</dc:creator>
  <cp:lastModifiedBy>Dragan Dakic</cp:lastModifiedBy>
  <cp:revision>403</cp:revision>
  <cp:lastPrinted>2018-01-29T14:26:33Z</cp:lastPrinted>
  <dcterms:created xsi:type="dcterms:W3CDTF">2006-08-16T00:00:00Z</dcterms:created>
  <dcterms:modified xsi:type="dcterms:W3CDTF">2022-03-01T06:44:10Z</dcterms:modified>
</cp:coreProperties>
</file>